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476" r:id="rId5"/>
    <p:sldId id="315" r:id="rId6"/>
    <p:sldId id="272" r:id="rId7"/>
    <p:sldId id="275" r:id="rId8"/>
    <p:sldId id="313" r:id="rId9"/>
    <p:sldId id="293" r:id="rId10"/>
    <p:sldId id="303" r:id="rId11"/>
    <p:sldId id="289" r:id="rId12"/>
    <p:sldId id="477" r:id="rId13"/>
    <p:sldId id="478" r:id="rId14"/>
    <p:sldId id="479" r:id="rId15"/>
    <p:sldId id="290" r:id="rId16"/>
    <p:sldId id="480" r:id="rId17"/>
    <p:sldId id="283" r:id="rId18"/>
    <p:sldId id="312" r:id="rId19"/>
    <p:sldId id="306" r:id="rId20"/>
    <p:sldId id="300" r:id="rId21"/>
    <p:sldId id="316" r:id="rId22"/>
    <p:sldId id="481" r:id="rId23"/>
    <p:sldId id="482" r:id="rId24"/>
    <p:sldId id="486" r:id="rId25"/>
    <p:sldId id="483" r:id="rId26"/>
    <p:sldId id="487" r:id="rId27"/>
    <p:sldId id="485" r:id="rId28"/>
    <p:sldId id="267" r:id="rId29"/>
    <p:sldId id="263" r:id="rId30"/>
    <p:sldId id="268" r:id="rId31"/>
    <p:sldId id="318" r:id="rId32"/>
    <p:sldId id="269" r:id="rId33"/>
    <p:sldId id="488" r:id="rId34"/>
    <p:sldId id="489" r:id="rId35"/>
    <p:sldId id="490" r:id="rId36"/>
    <p:sldId id="266" r:id="rId37"/>
    <p:sldId id="271" r:id="rId38"/>
    <p:sldId id="491" r:id="rId39"/>
    <p:sldId id="492" r:id="rId40"/>
    <p:sldId id="30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guide orient="horz" pos="187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a:latin typeface="+mj-lt"/>
            </a:rPr>
            <a:t>Self-driving cars</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a:latin typeface="+mj-lt"/>
            </a:rPr>
            <a:t>Social media image recognition</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a:latin typeface="+mj-lt"/>
            </a:rPr>
            <a:t>Predictive stock trading</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a:latin typeface="+mj-lt"/>
            </a:rPr>
            <a:t>Entertainment</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83703"/>
        <a:ext cx="3571875" cy="2143125"/>
      </dsp:txXfrm>
    </dsp:sp>
    <dsp:sp modelId="{036DA844-1AEC-4094-951B-8A5459390157}">
      <dsp:nvSpPr>
        <dsp:cNvPr id="0" name=""/>
        <dsp:cNvSpPr/>
      </dsp:nvSpPr>
      <dsp:spPr>
        <a:xfrm>
          <a:off x="3929062"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Self-driving cars</a:t>
          </a:r>
        </a:p>
      </dsp:txBody>
      <dsp:txXfrm>
        <a:off x="3929062" y="83703"/>
        <a:ext cx="3571875" cy="2143125"/>
      </dsp:txXfrm>
    </dsp:sp>
    <dsp:sp modelId="{E344E2FD-623C-4A23-9D5A-1F82BBB42F39}">
      <dsp:nvSpPr>
        <dsp:cNvPr id="0" name=""/>
        <dsp:cNvSpPr/>
      </dsp:nvSpPr>
      <dsp:spPr>
        <a:xfrm>
          <a:off x="7858125"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Social media image recognition</a:t>
          </a:r>
        </a:p>
      </dsp:txBody>
      <dsp:txXfrm>
        <a:off x="7858125" y="83703"/>
        <a:ext cx="3571875" cy="2143125"/>
      </dsp:txXfrm>
    </dsp:sp>
    <dsp:sp modelId="{A7D7378B-3235-4D73-ABA6-B287724CF58C}">
      <dsp:nvSpPr>
        <dsp:cNvPr id="0" name=""/>
        <dsp:cNvSpPr/>
      </dsp:nvSpPr>
      <dsp:spPr>
        <a:xfrm>
          <a:off x="0"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Predictive stock trading</a:t>
          </a:r>
        </a:p>
      </dsp:txBody>
      <dsp:txXfrm>
        <a:off x="0" y="2584016"/>
        <a:ext cx="3571875" cy="2143125"/>
      </dsp:txXfrm>
    </dsp:sp>
    <dsp:sp modelId="{1D9F044F-3BED-4677-82E0-3199087D24AA}">
      <dsp:nvSpPr>
        <dsp:cNvPr id="0" name=""/>
        <dsp:cNvSpPr/>
      </dsp:nvSpPr>
      <dsp:spPr>
        <a:xfrm>
          <a:off x="3929062"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Chatbots</a:t>
          </a:r>
        </a:p>
      </dsp:txBody>
      <dsp:txXfrm>
        <a:off x="3929062" y="2584016"/>
        <a:ext cx="3571875" cy="2143125"/>
      </dsp:txXfrm>
    </dsp:sp>
    <dsp:sp modelId="{2520B289-6CF5-4391-A8D1-A944245DC367}">
      <dsp:nvSpPr>
        <dsp:cNvPr id="0" name=""/>
        <dsp:cNvSpPr/>
      </dsp:nvSpPr>
      <dsp:spPr>
        <a:xfrm>
          <a:off x="7858125"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Entertainment</a:t>
          </a:r>
        </a:p>
      </dsp:txBody>
      <dsp:txXfrm>
        <a:off x="7858125" y="2584016"/>
        <a:ext cx="3571875" cy="2143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3953"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Data Pre-Processing</a:t>
          </a:r>
        </a:p>
      </dsp:txBody>
      <dsp:txXfrm>
        <a:off x="298075" y="2404628"/>
        <a:ext cx="882364" cy="588243"/>
      </dsp:txXfrm>
    </dsp:sp>
    <dsp:sp modelId="{C64C4269-F564-B541-A17C-185A5AAFF547}">
      <dsp:nvSpPr>
        <dsp:cNvPr id="0" name=""/>
        <dsp:cNvSpPr/>
      </dsp:nvSpPr>
      <dsp:spPr>
        <a:xfrm>
          <a:off x="1327500"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Feature Extraction</a:t>
          </a:r>
        </a:p>
      </dsp:txBody>
      <dsp:txXfrm>
        <a:off x="1621622" y="2404628"/>
        <a:ext cx="882364" cy="588243"/>
      </dsp:txXfrm>
    </dsp:sp>
    <dsp:sp modelId="{C6D6F3CE-32E7-5F4A-8464-868603B7A9FE}">
      <dsp:nvSpPr>
        <dsp:cNvPr id="0" name=""/>
        <dsp:cNvSpPr/>
      </dsp:nvSpPr>
      <dsp:spPr>
        <a:xfrm>
          <a:off x="2651047"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Classification</a:t>
          </a:r>
        </a:p>
      </dsp:txBody>
      <dsp:txXfrm>
        <a:off x="2945169" y="2404628"/>
        <a:ext cx="882364" cy="588243"/>
      </dsp:txXfrm>
    </dsp:sp>
    <dsp:sp modelId="{CE92AD73-8127-4F46-9829-0D1DD224E7A7}">
      <dsp:nvSpPr>
        <dsp:cNvPr id="0" name=""/>
        <dsp:cNvSpPr/>
      </dsp:nvSpPr>
      <dsp:spPr>
        <a:xfrm>
          <a:off x="3974594"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268716" y="2404628"/>
        <a:ext cx="882364" cy="588243"/>
      </dsp:txXfrm>
    </dsp:sp>
    <dsp:sp modelId="{64E3DBBF-D883-704E-9603-BBD94A26F73F}">
      <dsp:nvSpPr>
        <dsp:cNvPr id="0" name=""/>
        <dsp:cNvSpPr/>
      </dsp:nvSpPr>
      <dsp:spPr>
        <a:xfrm>
          <a:off x="5298141"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Model</a:t>
          </a:r>
        </a:p>
      </dsp:txBody>
      <dsp:txXfrm>
        <a:off x="5592263" y="2404628"/>
        <a:ext cx="882364" cy="588243"/>
      </dsp:txXfrm>
    </dsp:sp>
    <dsp:sp modelId="{EB42256D-F8C5-594E-BE2D-358314457802}">
      <dsp:nvSpPr>
        <dsp:cNvPr id="0" name=""/>
        <dsp:cNvSpPr/>
      </dsp:nvSpPr>
      <dsp:spPr>
        <a:xfrm>
          <a:off x="6621688"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Reinforcement Learning</a:t>
          </a:r>
        </a:p>
      </dsp:txBody>
      <dsp:txXfrm>
        <a:off x="6915810" y="2404628"/>
        <a:ext cx="882364" cy="588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4348"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Data Pre-Processing</a:t>
          </a:r>
        </a:p>
      </dsp:txBody>
      <dsp:txXfrm>
        <a:off x="327882" y="2375216"/>
        <a:ext cx="970601" cy="647067"/>
      </dsp:txXfrm>
    </dsp:sp>
    <dsp:sp modelId="{C64C4269-F564-B541-A17C-185A5AAFF547}">
      <dsp:nvSpPr>
        <dsp:cNvPr id="0" name=""/>
        <dsp:cNvSpPr/>
      </dsp:nvSpPr>
      <dsp:spPr>
        <a:xfrm>
          <a:off x="1460250"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Extraction</a:t>
          </a:r>
        </a:p>
      </dsp:txBody>
      <dsp:txXfrm>
        <a:off x="1783784" y="2375216"/>
        <a:ext cx="970601" cy="647067"/>
      </dsp:txXfrm>
    </dsp:sp>
    <dsp:sp modelId="{C6D6F3CE-32E7-5F4A-8464-868603B7A9FE}">
      <dsp:nvSpPr>
        <dsp:cNvPr id="0" name=""/>
        <dsp:cNvSpPr/>
      </dsp:nvSpPr>
      <dsp:spPr>
        <a:xfrm>
          <a:off x="2916152"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Classification</a:t>
          </a:r>
        </a:p>
      </dsp:txBody>
      <dsp:txXfrm>
        <a:off x="3239686" y="2375216"/>
        <a:ext cx="970601" cy="647067"/>
      </dsp:txXfrm>
    </dsp:sp>
    <dsp:sp modelId="{CE92AD73-8127-4F46-9829-0D1DD224E7A7}">
      <dsp:nvSpPr>
        <dsp:cNvPr id="0" name=""/>
        <dsp:cNvSpPr/>
      </dsp:nvSpPr>
      <dsp:spPr>
        <a:xfrm>
          <a:off x="4372054"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Prediction</a:t>
          </a:r>
        </a:p>
      </dsp:txBody>
      <dsp:txXfrm>
        <a:off x="4695588" y="2375216"/>
        <a:ext cx="970601" cy="647067"/>
      </dsp:txXfrm>
    </dsp:sp>
    <dsp:sp modelId="{64E3DBBF-D883-704E-9603-BBD94A26F73F}">
      <dsp:nvSpPr>
        <dsp:cNvPr id="0" name=""/>
        <dsp:cNvSpPr/>
      </dsp:nvSpPr>
      <dsp:spPr>
        <a:xfrm>
          <a:off x="5827955"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a:t>
          </a:r>
        </a:p>
      </dsp:txBody>
      <dsp:txXfrm>
        <a:off x="6151489" y="2375216"/>
        <a:ext cx="970601" cy="647067"/>
      </dsp:txXfrm>
    </dsp:sp>
    <dsp:sp modelId="{EB42256D-F8C5-594E-BE2D-358314457802}">
      <dsp:nvSpPr>
        <dsp:cNvPr id="0" name=""/>
        <dsp:cNvSpPr/>
      </dsp:nvSpPr>
      <dsp:spPr>
        <a:xfrm>
          <a:off x="7283857"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Reinforcement Learning</a:t>
          </a:r>
        </a:p>
      </dsp:txBody>
      <dsp:txXfrm>
        <a:off x="7607391" y="2375216"/>
        <a:ext cx="970601" cy="6470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a:t>
            </a:r>
          </a:p>
          <a:p>
            <a:r>
              <a:rPr lang="en-US" dirty="0"/>
              <a:t>Speech</a:t>
            </a:r>
          </a:p>
          <a:p>
            <a:r>
              <a:rPr lang="en-US" dirty="0"/>
              <a:t>Text Analysis</a:t>
            </a:r>
          </a:p>
          <a:p>
            <a:r>
              <a:rPr lang="en-US" dirty="0"/>
              <a:t>Face</a:t>
            </a:r>
          </a:p>
          <a:p>
            <a:r>
              <a:rPr lang="en-US" dirty="0"/>
              <a:t>Translate Text</a:t>
            </a:r>
          </a:p>
          <a:p>
            <a:r>
              <a:rPr lang="en-US" dirty="0"/>
              <a:t>Custom Vision</a:t>
            </a:r>
          </a:p>
          <a:p>
            <a:r>
              <a:rPr lang="en-US" dirty="0"/>
              <a:t>Content Moderator</a:t>
            </a:r>
          </a:p>
          <a:p>
            <a:r>
              <a:rPr lang="en-US" dirty="0"/>
              <a:t>Speaker Recognition</a:t>
            </a:r>
          </a:p>
          <a:p>
            <a:r>
              <a:rPr lang="en-US" dirty="0"/>
              <a:t>Ink recognizer</a:t>
            </a:r>
          </a:p>
          <a:p>
            <a:r>
              <a:rPr lang="en-US" dirty="0"/>
              <a:t>Speech</a:t>
            </a:r>
          </a:p>
          <a:p>
            <a:r>
              <a:rPr lang="en-US" dirty="0" err="1"/>
              <a:t>QnA</a:t>
            </a:r>
            <a:r>
              <a:rPr lang="en-US" dirty="0"/>
              <a:t> Maker</a:t>
            </a:r>
          </a:p>
          <a:p>
            <a:r>
              <a:rPr lang="en-US" dirty="0"/>
              <a:t>Anomaly Detector</a:t>
            </a:r>
          </a:p>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58386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 a list of replaceable elements that tell you something about what is being asked for</a:t>
            </a:r>
          </a:p>
          <a:p>
            <a:r>
              <a:rPr lang="en-US" dirty="0"/>
              <a:t>Intent – the type of interaction the user wants I want a new project</a:t>
            </a:r>
          </a:p>
          <a:p>
            <a:r>
              <a:rPr lang="en-US" dirty="0"/>
              <a:t>App – A collection of entities, intents and other items used to create a domain specific model </a:t>
            </a:r>
          </a:p>
          <a:p>
            <a:r>
              <a:rPr lang="en-US" dirty="0"/>
              <a:t>Training – the process of ensuring that the understanding of the conversation is what you expect</a:t>
            </a:r>
          </a:p>
          <a:p>
            <a:r>
              <a:rPr lang="en-US" dirty="0"/>
              <a:t>Utterance – input from the user that the app will interpret</a:t>
            </a:r>
          </a:p>
          <a:p>
            <a:r>
              <a:rPr lang="en-US" dirty="0"/>
              <a:t>Roles – How an entity is being used in an utterance. For example is a city a start location or destination?</a:t>
            </a:r>
          </a:p>
        </p:txBody>
      </p:sp>
      <p:sp>
        <p:nvSpPr>
          <p:cNvPr id="4" name="Slide Number Placeholder 3"/>
          <p:cNvSpPr>
            <a:spLocks noGrp="1"/>
          </p:cNvSpPr>
          <p:nvPr>
            <p:ph type="sldNum" sz="quarter" idx="5"/>
          </p:nvPr>
        </p:nvSpPr>
        <p:spPr/>
        <p:txBody>
          <a:bodyPr/>
          <a:lstStyle/>
          <a:p>
            <a:fld id="{1DE6E06E-C5D6-4D49-8304-2B5CFE9CBE96}" type="slidenum">
              <a:rPr lang="en-US" smtClean="0"/>
              <a:t>28</a:t>
            </a:fld>
            <a:endParaRPr lang="en-US"/>
          </a:p>
        </p:txBody>
      </p:sp>
    </p:spTree>
    <p:extLst>
      <p:ext uri="{BB962C8B-B14F-4D97-AF65-F5344CB8AC3E}">
        <p14:creationId xmlns:p14="http://schemas.microsoft.com/office/powerpoint/2010/main" val="34406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E6E06E-C5D6-4D49-8304-2B5CFE9CBE96}" type="slidenum">
              <a:rPr lang="en-US" smtClean="0"/>
              <a:t>33</a:t>
            </a:fld>
            <a:endParaRPr lang="en-US"/>
          </a:p>
        </p:txBody>
      </p:sp>
    </p:spTree>
    <p:extLst>
      <p:ext uri="{BB962C8B-B14F-4D97-AF65-F5344CB8AC3E}">
        <p14:creationId xmlns:p14="http://schemas.microsoft.com/office/powerpoint/2010/main" val="575151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a:t>
            </a:fld>
            <a:endParaRPr lang="en-US"/>
          </a:p>
        </p:txBody>
      </p:sp>
    </p:spTree>
    <p:extLst>
      <p:ext uri="{BB962C8B-B14F-4D97-AF65-F5344CB8AC3E}">
        <p14:creationId xmlns:p14="http://schemas.microsoft.com/office/powerpoint/2010/main" val="298337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3</a:t>
            </a:fld>
            <a:endParaRPr lang="en-US"/>
          </a:p>
        </p:txBody>
      </p:sp>
    </p:spTree>
    <p:extLst>
      <p:ext uri="{BB962C8B-B14F-4D97-AF65-F5344CB8AC3E}">
        <p14:creationId xmlns:p14="http://schemas.microsoft.com/office/powerpoint/2010/main" val="367100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413359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 doing tasks that normally require human intelligence</a:t>
            </a:r>
          </a:p>
          <a:p>
            <a:r>
              <a:rPr lang="en-US" dirty="0"/>
              <a:t>Machine learning – subset of AI – comparing large sets of data to find patterns and make educated guesses based on those patterns</a:t>
            </a:r>
          </a:p>
          <a:p>
            <a:r>
              <a:rPr lang="en-US" dirty="0"/>
              <a:t>Bot – automate predefined tasks</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2866492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data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7</a:t>
            </a:fld>
            <a:endParaRPr lang="en-US"/>
          </a:p>
        </p:txBody>
      </p:sp>
    </p:spTree>
    <p:extLst>
      <p:ext uri="{BB962C8B-B14F-4D97-AF65-F5344CB8AC3E}">
        <p14:creationId xmlns:p14="http://schemas.microsoft.com/office/powerpoint/2010/main" val="2207773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28698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 Backed by google, focuses on deep learning</a:t>
            </a:r>
          </a:p>
          <a:p>
            <a:r>
              <a:rPr lang="en-US" dirty="0" err="1"/>
              <a:t>Keras</a:t>
            </a:r>
            <a:r>
              <a:rPr lang="en-US" dirty="0"/>
              <a:t> – open source framework neural network API</a:t>
            </a:r>
          </a:p>
          <a:p>
            <a:r>
              <a:rPr lang="en-US" dirty="0" err="1"/>
              <a:t>SCIKit</a:t>
            </a:r>
            <a:r>
              <a:rPr lang="en-US" dirty="0"/>
              <a:t>-Learn – open source framework- started as a google summer of code project</a:t>
            </a:r>
          </a:p>
          <a:p>
            <a:r>
              <a:rPr lang="en-US" dirty="0"/>
              <a:t>Caffe - </a:t>
            </a:r>
            <a:r>
              <a:rPr lang="en-US" sz="1200" b="0" i="0" kern="1200" dirty="0">
                <a:solidFill>
                  <a:schemeClr val="tx1"/>
                </a:solidFill>
                <a:effectLst/>
                <a:latin typeface="+mn-lt"/>
                <a:ea typeface="+mn-ea"/>
                <a:cs typeface="+mn-cs"/>
              </a:rPr>
              <a:t>Berkeley AI Research project, now open source</a:t>
            </a:r>
          </a:p>
          <a:p>
            <a:r>
              <a:rPr lang="en-US" sz="1200" b="0" i="0" kern="1200" dirty="0">
                <a:solidFill>
                  <a:schemeClr val="tx1"/>
                </a:solidFill>
                <a:effectLst/>
                <a:latin typeface="+mn-lt"/>
                <a:ea typeface="+mn-ea"/>
                <a:cs typeface="+mn-cs"/>
              </a:rPr>
              <a:t>Caffe2 – backed by Facebook, derived from Caffe, </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16</a:t>
            </a:fld>
            <a:endParaRPr lang="en-US"/>
          </a:p>
        </p:txBody>
      </p:sp>
    </p:spTree>
    <p:extLst>
      <p:ext uri="{BB962C8B-B14F-4D97-AF65-F5344CB8AC3E}">
        <p14:creationId xmlns:p14="http://schemas.microsoft.com/office/powerpoint/2010/main" val="907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a:t>
            </a:r>
          </a:p>
          <a:p>
            <a:r>
              <a:rPr lang="en-US" dirty="0"/>
              <a:t>Azure Machine Learning</a:t>
            </a:r>
          </a:p>
          <a:p>
            <a:r>
              <a:rPr lang="en-US" dirty="0"/>
              <a:t>AWS Machine Learning</a:t>
            </a:r>
          </a:p>
          <a:p>
            <a:r>
              <a:rPr lang="en-US" dirty="0"/>
              <a:t>SAP Leonardo</a:t>
            </a:r>
          </a:p>
          <a:p>
            <a:r>
              <a:rPr lang="en-US" dirty="0"/>
              <a:t>Google Cloud Machine Learning Engine / </a:t>
            </a:r>
            <a:r>
              <a:rPr lang="en-US" dirty="0" err="1"/>
              <a:t>Tensorflow</a:t>
            </a:r>
            <a:endParaRPr lang="en-US" dirty="0"/>
          </a:p>
          <a:p>
            <a:r>
              <a:rPr lang="en-US" dirty="0" err="1"/>
              <a:t>BigML</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17</a:t>
            </a:fld>
            <a:endParaRPr lang="en-US"/>
          </a:p>
        </p:txBody>
      </p:sp>
    </p:spTree>
    <p:extLst>
      <p:ext uri="{BB962C8B-B14F-4D97-AF65-F5344CB8AC3E}">
        <p14:creationId xmlns:p14="http://schemas.microsoft.com/office/powerpoint/2010/main" val="895852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11/13/19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48"/>
            <a:ext cx="10363200"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8800" y="3886647"/>
            <a:ext cx="8534400" cy="1752451"/>
          </a:xfrm>
          <a:prstGeom prst="rect">
            <a:avLst/>
          </a:prstGeom>
        </p:spPr>
        <p:txBody>
          <a:bodyPr vert="horz"/>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extLst>
      <p:ext uri="{BB962C8B-B14F-4D97-AF65-F5344CB8AC3E}">
        <p14:creationId xmlns:p14="http://schemas.microsoft.com/office/powerpoint/2010/main" val="14460630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7"/>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tiff"/><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image" Target="../media/image46.tiff"/><Relationship Id="rId1" Type="http://schemas.openxmlformats.org/officeDocument/2006/relationships/slideLayout" Target="../slideLayouts/slideLayout13.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2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6.tiff"/></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6.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tiff"/><Relationship Id="rId1" Type="http://schemas.openxmlformats.org/officeDocument/2006/relationships/slideLayout" Target="../slideLayouts/slideLayout13.xml"/><Relationship Id="rId4" Type="http://schemas.openxmlformats.org/officeDocument/2006/relationships/image" Target="../media/image60.tiff"/></Relationships>
</file>

<file path=ppt/slides/_rels/slide35.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55.png"/><Relationship Id="rId7" Type="http://schemas.openxmlformats.org/officeDocument/2006/relationships/image" Target="../media/image51.tiff"/><Relationship Id="rId2" Type="http://schemas.openxmlformats.org/officeDocument/2006/relationships/image" Target="../media/image46.tiff"/><Relationship Id="rId1" Type="http://schemas.openxmlformats.org/officeDocument/2006/relationships/slideLayout" Target="../slideLayouts/slideLayout13.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60.tiff"/><Relationship Id="rId9" Type="http://schemas.openxmlformats.org/officeDocument/2006/relationships/image" Target="../media/image4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14.jpg"/><Relationship Id="rId5" Type="http://schemas.openxmlformats.org/officeDocument/2006/relationships/diagramColors" Target="../diagrams/colors1.xml"/><Relationship Id="rId10" Type="http://schemas.openxmlformats.org/officeDocument/2006/relationships/image" Target="../media/image13.jpg"/><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jpe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jpe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dirty="0">
                <a:latin typeface="+mn-lt"/>
              </a:rPr>
              <a:t>11.19.2019</a:t>
            </a: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7885827"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Machine Learning In Azure</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AE9327A-42C3-A64B-923B-8CA89719A869}"/>
              </a:ext>
            </a:extLst>
          </p:cNvPr>
          <p:cNvSpPr>
            <a:spLocks/>
          </p:cNvSpPr>
          <p:nvPr/>
        </p:nvSpPr>
        <p:spPr bwMode="auto">
          <a:xfrm>
            <a:off x="6407395"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Deep Learning</a:t>
            </a:r>
          </a:p>
        </p:txBody>
      </p:sp>
      <p:sp>
        <p:nvSpPr>
          <p:cNvPr id="16387" name="Rectangle 3">
            <a:extLst>
              <a:ext uri="{FF2B5EF4-FFF2-40B4-BE49-F238E27FC236}">
                <a16:creationId xmlns:a16="http://schemas.microsoft.com/office/drawing/2014/main" id="{48AF7C81-2805-554D-81F4-72A99F82982D}"/>
              </a:ext>
            </a:extLst>
          </p:cNvPr>
          <p:cNvSpPr>
            <a:spLocks noGrp="1" noChangeArrowheads="1"/>
          </p:cNvSpPr>
          <p:nvPr>
            <p:ph type="title"/>
          </p:nvPr>
        </p:nvSpPr>
        <p:spPr>
          <a:xfrm>
            <a:off x="386500" y="254524"/>
            <a:ext cx="5796662" cy="540618"/>
          </a:xfrm>
        </p:spPr>
        <p:txBody>
          <a:bodyPr/>
          <a:lstStyle/>
          <a:p>
            <a:pPr eaLnBrk="1" hangingPunct="1"/>
            <a:r>
              <a:rPr lang="en-US" altLang="en-US" dirty="0"/>
              <a:t>Machine Learning</a:t>
            </a:r>
          </a:p>
        </p:txBody>
      </p:sp>
      <p:sp>
        <p:nvSpPr>
          <p:cNvPr id="16388" name="Rectangle 4">
            <a:extLst>
              <a:ext uri="{FF2B5EF4-FFF2-40B4-BE49-F238E27FC236}">
                <a16:creationId xmlns:a16="http://schemas.microsoft.com/office/drawing/2014/main" id="{1DC54945-978C-9A41-B635-0B0EF3A36DC0}"/>
              </a:ext>
            </a:extLst>
          </p:cNvPr>
          <p:cNvSpPr>
            <a:spLocks noGrp="1" noChangeArrowheads="1"/>
          </p:cNvSpPr>
          <p:nvPr>
            <p:ph type="body" idx="1"/>
          </p:nvPr>
        </p:nvSpPr>
        <p:spPr>
          <a:xfrm>
            <a:off x="386500" y="1023577"/>
            <a:ext cx="5531980" cy="4810845"/>
          </a:xfrm>
        </p:spPr>
        <p:txBody>
          <a:bodyPr/>
          <a:lstStyle/>
          <a:p>
            <a:pPr eaLnBrk="1" hangingPunct="1"/>
            <a:r>
              <a:rPr lang="en-US" altLang="en-US" dirty="0"/>
              <a:t>Requires human understanding of the data</a:t>
            </a:r>
          </a:p>
          <a:p>
            <a:pPr eaLnBrk="1" hangingPunct="1"/>
            <a:r>
              <a:rPr lang="en-US" altLang="en-US" dirty="0"/>
              <a:t>More human effort</a:t>
            </a:r>
          </a:p>
          <a:p>
            <a:pPr eaLnBrk="1" hangingPunct="1"/>
            <a:endParaRPr lang="en-US" altLang="en-US" dirty="0"/>
          </a:p>
        </p:txBody>
      </p:sp>
      <p:sp>
        <p:nvSpPr>
          <p:cNvPr id="6" name="Rectangle 4">
            <a:extLst>
              <a:ext uri="{FF2B5EF4-FFF2-40B4-BE49-F238E27FC236}">
                <a16:creationId xmlns:a16="http://schemas.microsoft.com/office/drawing/2014/main" id="{A2280315-13D1-AE45-8032-1E1F481CAE5F}"/>
              </a:ext>
            </a:extLst>
          </p:cNvPr>
          <p:cNvSpPr txBox="1">
            <a:spLocks noChangeArrowheads="1"/>
          </p:cNvSpPr>
          <p:nvPr/>
        </p:nvSpPr>
        <p:spPr>
          <a:xfrm>
            <a:off x="6183161" y="1023576"/>
            <a:ext cx="6008839"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Requires more data</a:t>
            </a:r>
          </a:p>
          <a:p>
            <a:r>
              <a:rPr lang="en-US" altLang="en-US" dirty="0">
                <a:ea typeface="ＭＳ Ｐゴシック" panose="020B0600070205080204" pitchFamily="34" charset="-128"/>
              </a:rPr>
              <a:t>Requires more CPU power</a:t>
            </a:r>
          </a:p>
          <a:p>
            <a:r>
              <a:rPr lang="en-US" altLang="en-US" dirty="0">
                <a:ea typeface="ＭＳ Ｐゴシック" panose="020B0600070205080204" pitchFamily="34" charset="-128"/>
              </a:rPr>
              <a:t>Looks at data in unusual ways (Neural Network)</a:t>
            </a:r>
          </a:p>
          <a:p>
            <a:r>
              <a:rPr lang="en-US" altLang="en-US" dirty="0">
                <a:ea typeface="ＭＳ Ｐゴシック" panose="020B0600070205080204" pitchFamily="34" charset="-128"/>
              </a:rPr>
              <a:t>More of a black box</a:t>
            </a:r>
          </a:p>
          <a:p>
            <a:endParaRPr lang="en-US" altLang="en-US" dirty="0"/>
          </a:p>
        </p:txBody>
      </p:sp>
    </p:spTree>
    <p:extLst>
      <p:ext uri="{BB962C8B-B14F-4D97-AF65-F5344CB8AC3E}">
        <p14:creationId xmlns:p14="http://schemas.microsoft.com/office/powerpoint/2010/main" val="1614637209"/>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10126266"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Server-Side Machine Learning Process</a:t>
            </a:r>
          </a:p>
        </p:txBody>
      </p:sp>
      <p:sp>
        <p:nvSpPr>
          <p:cNvPr id="15362" name="Rounded Rectangle 2">
            <a:extLst>
              <a:ext uri="{FF2B5EF4-FFF2-40B4-BE49-F238E27FC236}">
                <a16:creationId xmlns:a16="http://schemas.microsoft.com/office/drawing/2014/main" id="{252B50F7-92F9-F74B-842F-2AFF5343B1C6}"/>
              </a:ext>
            </a:extLst>
          </p:cNvPr>
          <p:cNvSpPr>
            <a:spLocks noChangeArrowheads="1"/>
          </p:cNvSpPr>
          <p:nvPr/>
        </p:nvSpPr>
        <p:spPr bwMode="auto">
          <a:xfrm>
            <a:off x="1664920" y="3305045"/>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3" name="Rectangle 3">
            <a:extLst>
              <a:ext uri="{FF2B5EF4-FFF2-40B4-BE49-F238E27FC236}">
                <a16:creationId xmlns:a16="http://schemas.microsoft.com/office/drawing/2014/main" id="{A1BA91CB-8D72-9247-A0C0-E50B9F63AD77}"/>
              </a:ext>
            </a:extLst>
          </p:cNvPr>
          <p:cNvSpPr>
            <a:spLocks noChangeArrowheads="1"/>
          </p:cNvSpPr>
          <p:nvPr/>
        </p:nvSpPr>
        <p:spPr bwMode="auto">
          <a:xfrm>
            <a:off x="1825654" y="3626514"/>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4" name="Oval 5">
            <a:extLst>
              <a:ext uri="{FF2B5EF4-FFF2-40B4-BE49-F238E27FC236}">
                <a16:creationId xmlns:a16="http://schemas.microsoft.com/office/drawing/2014/main" id="{94AE8F5A-774D-7D49-A8A8-E81AC0EE76B8}"/>
              </a:ext>
            </a:extLst>
          </p:cNvPr>
          <p:cNvSpPr>
            <a:spLocks noChangeArrowheads="1"/>
          </p:cNvSpPr>
          <p:nvPr/>
        </p:nvSpPr>
        <p:spPr bwMode="auto">
          <a:xfrm>
            <a:off x="2281068" y="5693736"/>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5" name="Process 7">
            <a:extLst>
              <a:ext uri="{FF2B5EF4-FFF2-40B4-BE49-F238E27FC236}">
                <a16:creationId xmlns:a16="http://schemas.microsoft.com/office/drawing/2014/main" id="{226E4536-8D4F-0C43-860D-084A8C8CA2EA}"/>
              </a:ext>
            </a:extLst>
          </p:cNvPr>
          <p:cNvSpPr>
            <a:spLocks noChangeArrowheads="1"/>
          </p:cNvSpPr>
          <p:nvPr/>
        </p:nvSpPr>
        <p:spPr bwMode="auto">
          <a:xfrm>
            <a:off x="7241510" y="1322655"/>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Server Side</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8259495" y="4113182"/>
            <a:ext cx="1875234"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5367" name="Process 10">
            <a:extLst>
              <a:ext uri="{FF2B5EF4-FFF2-40B4-BE49-F238E27FC236}">
                <a16:creationId xmlns:a16="http://schemas.microsoft.com/office/drawing/2014/main" id="{56CB9685-3B8A-D54C-B45A-A4724C2867AE}"/>
              </a:ext>
            </a:extLst>
          </p:cNvPr>
          <p:cNvSpPr>
            <a:spLocks noChangeArrowheads="1"/>
          </p:cNvSpPr>
          <p:nvPr/>
        </p:nvSpPr>
        <p:spPr bwMode="auto">
          <a:xfrm>
            <a:off x="7455823" y="4113182"/>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5368" name="Process 11">
            <a:extLst>
              <a:ext uri="{FF2B5EF4-FFF2-40B4-BE49-F238E27FC236}">
                <a16:creationId xmlns:a16="http://schemas.microsoft.com/office/drawing/2014/main" id="{20E50C52-359B-3942-8643-95EFD6407FC0}"/>
              </a:ext>
            </a:extLst>
          </p:cNvPr>
          <p:cNvSpPr>
            <a:spLocks noChangeArrowheads="1"/>
          </p:cNvSpPr>
          <p:nvPr/>
        </p:nvSpPr>
        <p:spPr bwMode="auto">
          <a:xfrm>
            <a:off x="7455823" y="1912014"/>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5369" name="Process 29">
            <a:extLst>
              <a:ext uri="{FF2B5EF4-FFF2-40B4-BE49-F238E27FC236}">
                <a16:creationId xmlns:a16="http://schemas.microsoft.com/office/drawing/2014/main" id="{13DE14A8-5138-8143-AAAD-71FA19AC8AA7}"/>
              </a:ext>
            </a:extLst>
          </p:cNvPr>
          <p:cNvSpPr>
            <a:spLocks noChangeArrowheads="1"/>
          </p:cNvSpPr>
          <p:nvPr/>
        </p:nvSpPr>
        <p:spPr bwMode="auto">
          <a:xfrm>
            <a:off x="7455823" y="2660992"/>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5370" name="Process 30">
            <a:extLst>
              <a:ext uri="{FF2B5EF4-FFF2-40B4-BE49-F238E27FC236}">
                <a16:creationId xmlns:a16="http://schemas.microsoft.com/office/drawing/2014/main" id="{1E99F12A-7EBA-EC47-92DB-82598B9FA467}"/>
              </a:ext>
            </a:extLst>
          </p:cNvPr>
          <p:cNvSpPr>
            <a:spLocks noChangeArrowheads="1"/>
          </p:cNvSpPr>
          <p:nvPr/>
        </p:nvSpPr>
        <p:spPr bwMode="auto">
          <a:xfrm>
            <a:off x="7455823" y="3409969"/>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5371" name="Straight Arrow Connector 13">
            <a:extLst>
              <a:ext uri="{FF2B5EF4-FFF2-40B4-BE49-F238E27FC236}">
                <a16:creationId xmlns:a16="http://schemas.microsoft.com/office/drawing/2014/main" id="{71DC61F3-7A6E-334A-BCE8-CB846468F56B}"/>
              </a:ext>
            </a:extLst>
          </p:cNvPr>
          <p:cNvCxnSpPr>
            <a:cxnSpLocks/>
          </p:cNvCxnSpPr>
          <p:nvPr/>
        </p:nvCxnSpPr>
        <p:spPr bwMode="auto">
          <a:xfrm>
            <a:off x="5151963" y="4374375"/>
            <a:ext cx="1982391" cy="0"/>
          </a:xfrm>
          <a:prstGeom prst="straightConnector1">
            <a:avLst/>
          </a:prstGeom>
          <a:noFill/>
          <a:ln w="25400" algn="ctr">
            <a:solidFill>
              <a:srgbClr val="000000"/>
            </a:solidFill>
            <a:round/>
            <a:headEnd/>
            <a:tailEnd type="triangle" w="med" len="med"/>
          </a:ln>
        </p:spPr>
      </p:cxnSp>
      <p:sp>
        <p:nvSpPr>
          <p:cNvPr id="15372" name="TextBox 16">
            <a:extLst>
              <a:ext uri="{FF2B5EF4-FFF2-40B4-BE49-F238E27FC236}">
                <a16:creationId xmlns:a16="http://schemas.microsoft.com/office/drawing/2014/main" id="{F461FEFE-B89D-AA47-BF2C-BC86DEB2FDC1}"/>
              </a:ext>
            </a:extLst>
          </p:cNvPr>
          <p:cNvSpPr txBox="1">
            <a:spLocks noChangeArrowheads="1"/>
          </p:cNvSpPr>
          <p:nvPr/>
        </p:nvSpPr>
        <p:spPr bwMode="auto">
          <a:xfrm>
            <a:off x="5696674" y="4002677"/>
            <a:ext cx="894797"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Request</a:t>
            </a:r>
          </a:p>
        </p:txBody>
      </p:sp>
      <p:cxnSp>
        <p:nvCxnSpPr>
          <p:cNvPr id="15373" name="Straight Arrow Connector 35">
            <a:extLst>
              <a:ext uri="{FF2B5EF4-FFF2-40B4-BE49-F238E27FC236}">
                <a16:creationId xmlns:a16="http://schemas.microsoft.com/office/drawing/2014/main" id="{D06ED5EE-9ECC-9848-8FDA-B30DB61AD277}"/>
              </a:ext>
            </a:extLst>
          </p:cNvPr>
          <p:cNvCxnSpPr>
            <a:cxnSpLocks/>
          </p:cNvCxnSpPr>
          <p:nvPr/>
        </p:nvCxnSpPr>
        <p:spPr bwMode="auto">
          <a:xfrm flipH="1">
            <a:off x="5151963" y="4858811"/>
            <a:ext cx="1951137" cy="0"/>
          </a:xfrm>
          <a:prstGeom prst="straightConnector1">
            <a:avLst/>
          </a:prstGeom>
          <a:noFill/>
          <a:ln w="25400" algn="ctr">
            <a:solidFill>
              <a:srgbClr val="000000"/>
            </a:solidFill>
            <a:round/>
            <a:headEnd/>
            <a:tailEnd type="triangle" w="med" len="med"/>
          </a:ln>
        </p:spPr>
      </p:cxnSp>
      <p:sp>
        <p:nvSpPr>
          <p:cNvPr id="15374" name="TextBox 40">
            <a:extLst>
              <a:ext uri="{FF2B5EF4-FFF2-40B4-BE49-F238E27FC236}">
                <a16:creationId xmlns:a16="http://schemas.microsoft.com/office/drawing/2014/main" id="{D267F18D-5680-D241-A184-3B06D7183AFF}"/>
              </a:ext>
            </a:extLst>
          </p:cNvPr>
          <p:cNvSpPr txBox="1">
            <a:spLocks noChangeArrowheads="1"/>
          </p:cNvSpPr>
          <p:nvPr/>
        </p:nvSpPr>
        <p:spPr bwMode="auto">
          <a:xfrm>
            <a:off x="5694441" y="4487113"/>
            <a:ext cx="857864"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Answer</a:t>
            </a:r>
          </a:p>
        </p:txBody>
      </p:sp>
      <p:cxnSp>
        <p:nvCxnSpPr>
          <p:cNvPr id="15375" name="Straight Arrow Connector 41">
            <a:extLst>
              <a:ext uri="{FF2B5EF4-FFF2-40B4-BE49-F238E27FC236}">
                <a16:creationId xmlns:a16="http://schemas.microsoft.com/office/drawing/2014/main" id="{1ECC038A-C748-2547-B615-8ECE380C673D}"/>
              </a:ext>
            </a:extLst>
          </p:cNvPr>
          <p:cNvCxnSpPr>
            <a:cxnSpLocks/>
          </p:cNvCxnSpPr>
          <p:nvPr/>
        </p:nvCxnSpPr>
        <p:spPr bwMode="auto">
          <a:xfrm>
            <a:off x="5151963" y="5501748"/>
            <a:ext cx="1982391" cy="0"/>
          </a:xfrm>
          <a:prstGeom prst="straightConnector1">
            <a:avLst/>
          </a:prstGeom>
          <a:noFill/>
          <a:ln w="25400" algn="ctr">
            <a:solidFill>
              <a:srgbClr val="000000"/>
            </a:solidFill>
            <a:round/>
            <a:headEnd/>
            <a:tailEnd type="triangle" w="med" len="med"/>
          </a:ln>
        </p:spPr>
      </p:cxnSp>
      <p:sp>
        <p:nvSpPr>
          <p:cNvPr id="15376" name="TextBox 42">
            <a:extLst>
              <a:ext uri="{FF2B5EF4-FFF2-40B4-BE49-F238E27FC236}">
                <a16:creationId xmlns:a16="http://schemas.microsoft.com/office/drawing/2014/main" id="{EC2602AA-5483-834F-AE11-96185F56CF89}"/>
              </a:ext>
            </a:extLst>
          </p:cNvPr>
          <p:cNvSpPr txBox="1">
            <a:spLocks noChangeArrowheads="1"/>
          </p:cNvSpPr>
          <p:nvPr/>
        </p:nvSpPr>
        <p:spPr bwMode="auto">
          <a:xfrm>
            <a:off x="5239028" y="5141213"/>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5377" name="Process 43">
            <a:extLst>
              <a:ext uri="{FF2B5EF4-FFF2-40B4-BE49-F238E27FC236}">
                <a16:creationId xmlns:a16="http://schemas.microsoft.com/office/drawing/2014/main" id="{0AB13972-5C5C-1947-AE3A-90AD61A0325E}"/>
              </a:ext>
            </a:extLst>
          </p:cNvPr>
          <p:cNvSpPr>
            <a:spLocks noChangeArrowheads="1"/>
          </p:cNvSpPr>
          <p:nvPr/>
        </p:nvSpPr>
        <p:spPr bwMode="auto">
          <a:xfrm>
            <a:off x="3237662" y="3250352"/>
            <a:ext cx="1840631"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Application</a:t>
            </a:r>
          </a:p>
        </p:txBody>
      </p:sp>
    </p:spTree>
    <p:extLst>
      <p:ext uri="{BB962C8B-B14F-4D97-AF65-F5344CB8AC3E}">
        <p14:creationId xmlns:p14="http://schemas.microsoft.com/office/powerpoint/2010/main" val="314954081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561565" y="427661"/>
            <a:ext cx="690399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Client-Side Machine Learning Process</a:t>
            </a:r>
          </a:p>
        </p:txBody>
      </p:sp>
      <p:sp>
        <p:nvSpPr>
          <p:cNvPr id="16386" name="Rounded Rectangle 2">
            <a:extLst>
              <a:ext uri="{FF2B5EF4-FFF2-40B4-BE49-F238E27FC236}">
                <a16:creationId xmlns:a16="http://schemas.microsoft.com/office/drawing/2014/main" id="{FBEF2367-F69D-E247-A529-CB425C13E892}"/>
              </a:ext>
            </a:extLst>
          </p:cNvPr>
          <p:cNvSpPr>
            <a:spLocks noChangeArrowheads="1"/>
          </p:cNvSpPr>
          <p:nvPr/>
        </p:nvSpPr>
        <p:spPr bwMode="auto">
          <a:xfrm>
            <a:off x="2111538" y="2883019"/>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7" name="Rectangle 3">
            <a:extLst>
              <a:ext uri="{FF2B5EF4-FFF2-40B4-BE49-F238E27FC236}">
                <a16:creationId xmlns:a16="http://schemas.microsoft.com/office/drawing/2014/main" id="{876468C6-D267-7241-A989-C7CB63DCD2E6}"/>
              </a:ext>
            </a:extLst>
          </p:cNvPr>
          <p:cNvSpPr>
            <a:spLocks noChangeArrowheads="1"/>
          </p:cNvSpPr>
          <p:nvPr/>
        </p:nvSpPr>
        <p:spPr bwMode="auto">
          <a:xfrm>
            <a:off x="2272272" y="3204488"/>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8" name="Oval 5">
            <a:extLst>
              <a:ext uri="{FF2B5EF4-FFF2-40B4-BE49-F238E27FC236}">
                <a16:creationId xmlns:a16="http://schemas.microsoft.com/office/drawing/2014/main" id="{D3EF8411-C0CF-934D-BA55-2670A654A815}"/>
              </a:ext>
            </a:extLst>
          </p:cNvPr>
          <p:cNvSpPr>
            <a:spLocks noChangeArrowheads="1"/>
          </p:cNvSpPr>
          <p:nvPr/>
        </p:nvSpPr>
        <p:spPr bwMode="auto">
          <a:xfrm>
            <a:off x="2727686" y="5271710"/>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9" name="Process 7">
            <a:extLst>
              <a:ext uri="{FF2B5EF4-FFF2-40B4-BE49-F238E27FC236}">
                <a16:creationId xmlns:a16="http://schemas.microsoft.com/office/drawing/2014/main" id="{3B6711A2-CE50-6E41-8D9A-D364749B08F7}"/>
              </a:ext>
            </a:extLst>
          </p:cNvPr>
          <p:cNvSpPr>
            <a:spLocks noChangeArrowheads="1"/>
          </p:cNvSpPr>
          <p:nvPr/>
        </p:nvSpPr>
        <p:spPr bwMode="auto">
          <a:xfrm>
            <a:off x="7764030" y="900629"/>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Server Side</a:t>
            </a:r>
          </a:p>
        </p:txBody>
      </p:sp>
      <p:sp>
        <p:nvSpPr>
          <p:cNvPr id="16390" name="Process 10">
            <a:extLst>
              <a:ext uri="{FF2B5EF4-FFF2-40B4-BE49-F238E27FC236}">
                <a16:creationId xmlns:a16="http://schemas.microsoft.com/office/drawing/2014/main" id="{F9CDC598-CCF6-6D41-9FD5-BA704D6BF660}"/>
              </a:ext>
            </a:extLst>
          </p:cNvPr>
          <p:cNvSpPr>
            <a:spLocks noChangeArrowheads="1"/>
          </p:cNvSpPr>
          <p:nvPr/>
        </p:nvSpPr>
        <p:spPr bwMode="auto">
          <a:xfrm>
            <a:off x="7978343" y="3691156"/>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6391" name="Process 11">
            <a:extLst>
              <a:ext uri="{FF2B5EF4-FFF2-40B4-BE49-F238E27FC236}">
                <a16:creationId xmlns:a16="http://schemas.microsoft.com/office/drawing/2014/main" id="{8889A4E6-B1F9-DA44-B604-734F0756DF2C}"/>
              </a:ext>
            </a:extLst>
          </p:cNvPr>
          <p:cNvSpPr>
            <a:spLocks noChangeArrowheads="1"/>
          </p:cNvSpPr>
          <p:nvPr/>
        </p:nvSpPr>
        <p:spPr bwMode="auto">
          <a:xfrm>
            <a:off x="7978343" y="1489988"/>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6392" name="Process 29">
            <a:extLst>
              <a:ext uri="{FF2B5EF4-FFF2-40B4-BE49-F238E27FC236}">
                <a16:creationId xmlns:a16="http://schemas.microsoft.com/office/drawing/2014/main" id="{059500D8-3BFA-D34E-9F97-4D0BC79A4717}"/>
              </a:ext>
            </a:extLst>
          </p:cNvPr>
          <p:cNvSpPr>
            <a:spLocks noChangeArrowheads="1"/>
          </p:cNvSpPr>
          <p:nvPr/>
        </p:nvSpPr>
        <p:spPr bwMode="auto">
          <a:xfrm>
            <a:off x="7978343" y="2238966"/>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6393" name="Process 30">
            <a:extLst>
              <a:ext uri="{FF2B5EF4-FFF2-40B4-BE49-F238E27FC236}">
                <a16:creationId xmlns:a16="http://schemas.microsoft.com/office/drawing/2014/main" id="{941CC48E-3DA8-6944-856B-3CFADA816439}"/>
              </a:ext>
            </a:extLst>
          </p:cNvPr>
          <p:cNvSpPr>
            <a:spLocks noChangeArrowheads="1"/>
          </p:cNvSpPr>
          <p:nvPr/>
        </p:nvSpPr>
        <p:spPr bwMode="auto">
          <a:xfrm>
            <a:off x="7978343" y="2987943"/>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6394" name="Straight Arrow Connector 41">
            <a:extLst>
              <a:ext uri="{FF2B5EF4-FFF2-40B4-BE49-F238E27FC236}">
                <a16:creationId xmlns:a16="http://schemas.microsoft.com/office/drawing/2014/main" id="{9F116F53-601E-E045-854B-EA5E2FE6CECC}"/>
              </a:ext>
            </a:extLst>
          </p:cNvPr>
          <p:cNvCxnSpPr>
            <a:cxnSpLocks/>
          </p:cNvCxnSpPr>
          <p:nvPr/>
        </p:nvCxnSpPr>
        <p:spPr bwMode="auto">
          <a:xfrm>
            <a:off x="5674483" y="4154384"/>
            <a:ext cx="1982391" cy="0"/>
          </a:xfrm>
          <a:prstGeom prst="straightConnector1">
            <a:avLst/>
          </a:prstGeom>
          <a:noFill/>
          <a:ln w="25400" algn="ctr">
            <a:solidFill>
              <a:srgbClr val="000000"/>
            </a:solidFill>
            <a:round/>
            <a:headEnd/>
            <a:tailEnd type="triangle" w="med" len="med"/>
          </a:ln>
        </p:spPr>
      </p:cxnSp>
      <p:sp>
        <p:nvSpPr>
          <p:cNvPr id="16395" name="TextBox 42">
            <a:extLst>
              <a:ext uri="{FF2B5EF4-FFF2-40B4-BE49-F238E27FC236}">
                <a16:creationId xmlns:a16="http://schemas.microsoft.com/office/drawing/2014/main" id="{A50261FB-7B21-DF4C-890C-A385FD3D77D5}"/>
              </a:ext>
            </a:extLst>
          </p:cNvPr>
          <p:cNvSpPr txBox="1">
            <a:spLocks noChangeArrowheads="1"/>
          </p:cNvSpPr>
          <p:nvPr/>
        </p:nvSpPr>
        <p:spPr bwMode="auto">
          <a:xfrm>
            <a:off x="5761548" y="3793847"/>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6396" name="Process 1">
            <a:extLst>
              <a:ext uri="{FF2B5EF4-FFF2-40B4-BE49-F238E27FC236}">
                <a16:creationId xmlns:a16="http://schemas.microsoft.com/office/drawing/2014/main" id="{38094B63-BBF8-3342-B56D-EE751B6D84A0}"/>
              </a:ext>
            </a:extLst>
          </p:cNvPr>
          <p:cNvSpPr>
            <a:spLocks noChangeArrowheads="1"/>
          </p:cNvSpPr>
          <p:nvPr/>
        </p:nvSpPr>
        <p:spPr bwMode="auto">
          <a:xfrm>
            <a:off x="3799249" y="2828326"/>
            <a:ext cx="1875234"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Application</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4013561" y="4154383"/>
            <a:ext cx="1419820" cy="1224483"/>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Copy of</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9" name="Process 18">
            <a:extLst>
              <a:ext uri="{FF2B5EF4-FFF2-40B4-BE49-F238E27FC236}">
                <a16:creationId xmlns:a16="http://schemas.microsoft.com/office/drawing/2014/main" id="{53CF1400-5768-6A45-9DF0-B9635479008B}"/>
              </a:ext>
            </a:extLst>
          </p:cNvPr>
          <p:cNvSpPr/>
          <p:nvPr/>
        </p:nvSpPr>
        <p:spPr bwMode="auto">
          <a:xfrm>
            <a:off x="8728436" y="3691156"/>
            <a:ext cx="1910953"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 Creation / Updates</a:t>
            </a:r>
          </a:p>
        </p:txBody>
      </p:sp>
      <p:sp>
        <p:nvSpPr>
          <p:cNvPr id="16399" name="TextBox 4">
            <a:extLst>
              <a:ext uri="{FF2B5EF4-FFF2-40B4-BE49-F238E27FC236}">
                <a16:creationId xmlns:a16="http://schemas.microsoft.com/office/drawing/2014/main" id="{40B956D2-8209-9645-9A5C-744EDFF5C05E}"/>
              </a:ext>
            </a:extLst>
          </p:cNvPr>
          <p:cNvSpPr txBox="1">
            <a:spLocks noChangeArrowheads="1"/>
          </p:cNvSpPr>
          <p:nvPr/>
        </p:nvSpPr>
        <p:spPr bwMode="auto">
          <a:xfrm>
            <a:off x="3955518" y="3284855"/>
            <a:ext cx="1538140" cy="61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Requests / Answers</a:t>
            </a:r>
          </a:p>
        </p:txBody>
      </p:sp>
      <p:sp>
        <p:nvSpPr>
          <p:cNvPr id="21" name="Process 20">
            <a:extLst>
              <a:ext uri="{FF2B5EF4-FFF2-40B4-BE49-F238E27FC236}">
                <a16:creationId xmlns:a16="http://schemas.microsoft.com/office/drawing/2014/main" id="{CB3287C0-FB02-2644-8354-043E5A19A381}"/>
              </a:ext>
            </a:extLst>
          </p:cNvPr>
          <p:cNvSpPr/>
          <p:nvPr/>
        </p:nvSpPr>
        <p:spPr bwMode="auto">
          <a:xfrm>
            <a:off x="5942374" y="4943545"/>
            <a:ext cx="1419820" cy="10023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Updated</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cxnSp>
        <p:nvCxnSpPr>
          <p:cNvPr id="16401" name="Elbow Connector 9">
            <a:extLst>
              <a:ext uri="{FF2B5EF4-FFF2-40B4-BE49-F238E27FC236}">
                <a16:creationId xmlns:a16="http://schemas.microsoft.com/office/drawing/2014/main" id="{08922664-744A-3649-A401-F6A948371A3B}"/>
              </a:ext>
            </a:extLst>
          </p:cNvPr>
          <p:cNvCxnSpPr>
            <a:cxnSpLocks noChangeShapeType="1"/>
          </p:cNvCxnSpPr>
          <p:nvPr/>
        </p:nvCxnSpPr>
        <p:spPr bwMode="auto">
          <a:xfrm rot="10800000" flipV="1">
            <a:off x="7366659" y="5390029"/>
            <a:ext cx="2317254" cy="343793"/>
          </a:xfrm>
          <a:prstGeom prst="bentConnector3">
            <a:avLst>
              <a:gd name="adj1" fmla="val -176"/>
            </a:avLst>
          </a:prstGeom>
          <a:noFill/>
          <a:ln w="25400" algn="ctr">
            <a:solidFill>
              <a:srgbClr val="000000"/>
            </a:solidFill>
            <a:round/>
            <a:headEnd/>
            <a:tailEnd type="triangle" w="med" len="med"/>
          </a:ln>
        </p:spPr>
      </p:cxnSp>
      <p:cxnSp>
        <p:nvCxnSpPr>
          <p:cNvPr id="16402" name="Elbow Connector 14">
            <a:extLst>
              <a:ext uri="{FF2B5EF4-FFF2-40B4-BE49-F238E27FC236}">
                <a16:creationId xmlns:a16="http://schemas.microsoft.com/office/drawing/2014/main" id="{23456F71-5941-824C-B3F7-85919A626E89}"/>
              </a:ext>
            </a:extLst>
          </p:cNvPr>
          <p:cNvCxnSpPr>
            <a:cxnSpLocks noChangeShapeType="1"/>
            <a:endCxn id="9" idx="2"/>
          </p:cNvCxnSpPr>
          <p:nvPr/>
        </p:nvCxnSpPr>
        <p:spPr bwMode="auto">
          <a:xfrm rot="10800000">
            <a:off x="4723472" y="5378867"/>
            <a:ext cx="1218905" cy="343797"/>
          </a:xfrm>
          <a:prstGeom prst="bentConnector2">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23515092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2AA8231-3529-A449-A205-F1B288C8E20D}"/>
              </a:ext>
            </a:extLst>
          </p:cNvPr>
          <p:cNvSpPr>
            <a:spLocks/>
          </p:cNvSpPr>
          <p:nvPr/>
        </p:nvSpPr>
        <p:spPr bwMode="auto">
          <a:xfrm>
            <a:off x="6271921"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Client-Side</a:t>
            </a:r>
          </a:p>
        </p:txBody>
      </p:sp>
      <p:sp>
        <p:nvSpPr>
          <p:cNvPr id="17411" name="Rectangle 3">
            <a:extLst>
              <a:ext uri="{FF2B5EF4-FFF2-40B4-BE49-F238E27FC236}">
                <a16:creationId xmlns:a16="http://schemas.microsoft.com/office/drawing/2014/main" id="{D0D9B4EB-6621-F74D-9125-312C8A685A12}"/>
              </a:ext>
            </a:extLst>
          </p:cNvPr>
          <p:cNvSpPr>
            <a:spLocks noGrp="1" noChangeArrowheads="1"/>
          </p:cNvSpPr>
          <p:nvPr>
            <p:ph type="title"/>
          </p:nvPr>
        </p:nvSpPr>
        <p:spPr>
          <a:xfrm>
            <a:off x="386499" y="254524"/>
            <a:ext cx="5099901" cy="540618"/>
          </a:xfrm>
        </p:spPr>
        <p:txBody>
          <a:bodyPr/>
          <a:lstStyle/>
          <a:p>
            <a:pPr eaLnBrk="1" hangingPunct="1"/>
            <a:r>
              <a:rPr lang="en-US" altLang="en-US" dirty="0"/>
              <a:t>Server-Side</a:t>
            </a:r>
          </a:p>
        </p:txBody>
      </p:sp>
      <p:sp>
        <p:nvSpPr>
          <p:cNvPr id="17412" name="Rectangle 4">
            <a:extLst>
              <a:ext uri="{FF2B5EF4-FFF2-40B4-BE49-F238E27FC236}">
                <a16:creationId xmlns:a16="http://schemas.microsoft.com/office/drawing/2014/main" id="{FB98FF07-247B-E04D-A3C6-75E8991346F7}"/>
              </a:ext>
            </a:extLst>
          </p:cNvPr>
          <p:cNvSpPr>
            <a:spLocks noGrp="1" noChangeArrowheads="1"/>
          </p:cNvSpPr>
          <p:nvPr>
            <p:ph type="body" idx="1"/>
          </p:nvPr>
        </p:nvSpPr>
        <p:spPr>
          <a:xfrm>
            <a:off x="432154" y="1433739"/>
            <a:ext cx="5663846" cy="4810845"/>
          </a:xfrm>
        </p:spPr>
        <p:txBody>
          <a:bodyPr/>
          <a:lstStyle/>
          <a:p>
            <a:pPr eaLnBrk="1" hangingPunct="1"/>
            <a:r>
              <a:rPr lang="en-US" altLang="en-US" dirty="0"/>
              <a:t>Lots of data and CPU power</a:t>
            </a:r>
          </a:p>
          <a:p>
            <a:pPr eaLnBrk="1" hangingPunct="1"/>
            <a:r>
              <a:rPr lang="en-US" altLang="en-US" dirty="0"/>
              <a:t>Full ecosystem</a:t>
            </a:r>
          </a:p>
          <a:p>
            <a:pPr eaLnBrk="1" hangingPunct="1"/>
            <a:r>
              <a:rPr lang="en-US" altLang="en-US" dirty="0"/>
              <a:t>All clients use updated models</a:t>
            </a:r>
          </a:p>
          <a:p>
            <a:pPr eaLnBrk="1" hangingPunct="1"/>
            <a:r>
              <a:rPr lang="en-US" altLang="en-US" dirty="0"/>
              <a:t>Platform agnostic</a:t>
            </a:r>
          </a:p>
          <a:p>
            <a:pPr eaLnBrk="1" hangingPunct="1"/>
            <a:endParaRPr lang="en-US" altLang="en-US" dirty="0"/>
          </a:p>
        </p:txBody>
      </p:sp>
      <p:sp>
        <p:nvSpPr>
          <p:cNvPr id="6" name="Rectangle 4">
            <a:extLst>
              <a:ext uri="{FF2B5EF4-FFF2-40B4-BE49-F238E27FC236}">
                <a16:creationId xmlns:a16="http://schemas.microsoft.com/office/drawing/2014/main" id="{C07B2A1D-4CBF-2145-B279-B87066F8D84C}"/>
              </a:ext>
            </a:extLst>
          </p:cNvPr>
          <p:cNvSpPr txBox="1">
            <a:spLocks noChangeArrowheads="1"/>
          </p:cNvSpPr>
          <p:nvPr/>
        </p:nvSpPr>
        <p:spPr>
          <a:xfrm>
            <a:off x="6271921" y="1431007"/>
            <a:ext cx="5663846"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Works offline</a:t>
            </a:r>
          </a:p>
          <a:p>
            <a:r>
              <a:rPr lang="en-US" altLang="en-US" dirty="0">
                <a:ea typeface="ＭＳ Ｐゴシック" panose="020B0600070205080204" pitchFamily="34" charset="-128"/>
              </a:rPr>
              <a:t>Quick and local evaluation of inputs</a:t>
            </a:r>
          </a:p>
          <a:p>
            <a:r>
              <a:rPr lang="en-US" altLang="en-US" dirty="0">
                <a:ea typeface="ＭＳ Ｐゴシック" panose="020B0600070205080204" pitchFamily="34" charset="-128"/>
              </a:rPr>
              <a:t>No transaction cost</a:t>
            </a:r>
          </a:p>
          <a:p>
            <a:pPr marL="0" indent="0">
              <a:buNone/>
            </a:pPr>
            <a:endParaRPr lang="en-US" altLang="en-US" dirty="0"/>
          </a:p>
        </p:txBody>
      </p:sp>
    </p:spTree>
    <p:extLst>
      <p:ext uri="{BB962C8B-B14F-4D97-AF65-F5344CB8AC3E}">
        <p14:creationId xmlns:p14="http://schemas.microsoft.com/office/powerpoint/2010/main" val="3284144589"/>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333"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609600" y="1700808"/>
            <a:ext cx="7946099" cy="62662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609600" y="2447937"/>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609600" y="3195068"/>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609600" y="3947443"/>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9155200" y="1711021"/>
            <a:ext cx="3036801" cy="3259500"/>
          </a:xfrm>
          <a:prstGeom prst="rect">
            <a:avLst/>
          </a:prstGeom>
        </p:spPr>
      </p:pic>
    </p:spTree>
    <p:extLst>
      <p:ext uri="{BB962C8B-B14F-4D97-AF65-F5344CB8AC3E}">
        <p14:creationId xmlns:p14="http://schemas.microsoft.com/office/powerpoint/2010/main" val="4223143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22A7-37E6-724E-87F3-9C7102627822}"/>
              </a:ext>
            </a:extLst>
          </p:cNvPr>
          <p:cNvSpPr>
            <a:spLocks noGrp="1"/>
          </p:cNvSpPr>
          <p:nvPr>
            <p:ph type="title"/>
          </p:nvPr>
        </p:nvSpPr>
        <p:spPr/>
        <p:txBody>
          <a:bodyPr/>
          <a:lstStyle/>
          <a:p>
            <a:r>
              <a:rPr lang="en-US" dirty="0"/>
              <a:t>Prepare for Ambiguity</a:t>
            </a:r>
          </a:p>
        </p:txBody>
      </p:sp>
      <p:pic>
        <p:nvPicPr>
          <p:cNvPr id="4" name="Picture 3">
            <a:extLst>
              <a:ext uri="{FF2B5EF4-FFF2-40B4-BE49-F238E27FC236}">
                <a16:creationId xmlns:a16="http://schemas.microsoft.com/office/drawing/2014/main" id="{23E177D7-282C-CC4A-8DB8-406F3F3A6622}"/>
              </a:ext>
            </a:extLst>
          </p:cNvPr>
          <p:cNvPicPr>
            <a:picLocks noChangeAspect="1"/>
          </p:cNvPicPr>
          <p:nvPr/>
        </p:nvPicPr>
        <p:blipFill>
          <a:blip r:embed="rId2"/>
          <a:stretch>
            <a:fillRect/>
          </a:stretch>
        </p:blipFill>
        <p:spPr>
          <a:xfrm>
            <a:off x="7898904" y="1604797"/>
            <a:ext cx="4293096" cy="4293096"/>
          </a:xfrm>
          <a:prstGeom prst="rect">
            <a:avLst/>
          </a:prstGeom>
        </p:spPr>
      </p:pic>
      <p:sp>
        <p:nvSpPr>
          <p:cNvPr id="5" name="Rectangle 4">
            <a:extLst>
              <a:ext uri="{FF2B5EF4-FFF2-40B4-BE49-F238E27FC236}">
                <a16:creationId xmlns:a16="http://schemas.microsoft.com/office/drawing/2014/main" id="{5B19403D-C3AA-1D49-8AC6-53F2B8E57E9F}"/>
              </a:ext>
            </a:extLst>
          </p:cNvPr>
          <p:cNvSpPr/>
          <p:nvPr/>
        </p:nvSpPr>
        <p:spPr>
          <a:xfrm>
            <a:off x="609600" y="170080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41.23% Cat</a:t>
            </a:r>
          </a:p>
        </p:txBody>
      </p:sp>
      <p:sp>
        <p:nvSpPr>
          <p:cNvPr id="6" name="Rectangle 5">
            <a:extLst>
              <a:ext uri="{FF2B5EF4-FFF2-40B4-BE49-F238E27FC236}">
                <a16:creationId xmlns:a16="http://schemas.microsoft.com/office/drawing/2014/main" id="{898B6956-6C77-7C44-B245-5394D8BD62F5}"/>
              </a:ext>
            </a:extLst>
          </p:cNvPr>
          <p:cNvSpPr/>
          <p:nvPr/>
        </p:nvSpPr>
        <p:spPr>
          <a:xfrm>
            <a:off x="609600" y="2447937"/>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35.41% Octopus</a:t>
            </a:r>
          </a:p>
        </p:txBody>
      </p:sp>
      <p:sp>
        <p:nvSpPr>
          <p:cNvPr id="7" name="Rectangle 6">
            <a:extLst>
              <a:ext uri="{FF2B5EF4-FFF2-40B4-BE49-F238E27FC236}">
                <a16:creationId xmlns:a16="http://schemas.microsoft.com/office/drawing/2014/main" id="{95FEDED3-18AF-5040-A2BF-BA052AF71915}"/>
              </a:ext>
            </a:extLst>
          </p:cNvPr>
          <p:cNvSpPr/>
          <p:nvPr/>
        </p:nvSpPr>
        <p:spPr>
          <a:xfrm>
            <a:off x="609600" y="319506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23.36% Superman</a:t>
            </a:r>
          </a:p>
        </p:txBody>
      </p:sp>
      <p:sp>
        <p:nvSpPr>
          <p:cNvPr id="8" name="Rectangle 7">
            <a:extLst>
              <a:ext uri="{FF2B5EF4-FFF2-40B4-BE49-F238E27FC236}">
                <a16:creationId xmlns:a16="http://schemas.microsoft.com/office/drawing/2014/main" id="{ABD8F69E-5A76-5A44-AD7D-0C371321060A}"/>
              </a:ext>
            </a:extLst>
          </p:cNvPr>
          <p:cNvSpPr/>
          <p:nvPr/>
        </p:nvSpPr>
        <p:spPr>
          <a:xfrm>
            <a:off x="609600" y="1700808"/>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43.3% Cat</a:t>
            </a:r>
          </a:p>
        </p:txBody>
      </p:sp>
      <p:sp>
        <p:nvSpPr>
          <p:cNvPr id="9" name="Rectangle 8">
            <a:extLst>
              <a:ext uri="{FF2B5EF4-FFF2-40B4-BE49-F238E27FC236}">
                <a16:creationId xmlns:a16="http://schemas.microsoft.com/office/drawing/2014/main" id="{670C338F-5579-BA4C-8770-BECA96A3A9CF}"/>
              </a:ext>
            </a:extLst>
          </p:cNvPr>
          <p:cNvSpPr/>
          <p:nvPr/>
        </p:nvSpPr>
        <p:spPr>
          <a:xfrm>
            <a:off x="609600" y="2447937"/>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35.2% Octopus</a:t>
            </a:r>
          </a:p>
        </p:txBody>
      </p:sp>
      <p:sp>
        <p:nvSpPr>
          <p:cNvPr id="10" name="Rectangle 9">
            <a:extLst>
              <a:ext uri="{FF2B5EF4-FFF2-40B4-BE49-F238E27FC236}">
                <a16:creationId xmlns:a16="http://schemas.microsoft.com/office/drawing/2014/main" id="{B0CCB460-CAE7-C643-A02D-675E5EE2CBE1}"/>
              </a:ext>
            </a:extLst>
          </p:cNvPr>
          <p:cNvSpPr/>
          <p:nvPr/>
        </p:nvSpPr>
        <p:spPr>
          <a:xfrm>
            <a:off x="609600" y="3195068"/>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21.5% Superman</a:t>
            </a:r>
          </a:p>
        </p:txBody>
      </p:sp>
    </p:spTree>
    <p:extLst>
      <p:ext uri="{BB962C8B-B14F-4D97-AF65-F5344CB8AC3E}">
        <p14:creationId xmlns:p14="http://schemas.microsoft.com/office/powerpoint/2010/main" val="321710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2C0-BAB8-E542-A295-0980B8683D72}"/>
              </a:ext>
            </a:extLst>
          </p:cNvPr>
          <p:cNvSpPr>
            <a:spLocks noGrp="1"/>
          </p:cNvSpPr>
          <p:nvPr>
            <p:ph type="title"/>
          </p:nvPr>
        </p:nvSpPr>
        <p:spPr/>
        <p:txBody>
          <a:bodyPr/>
          <a:lstStyle/>
          <a:p>
            <a:r>
              <a:rPr lang="en-US" dirty="0"/>
              <a:t>Machine Learning Frameworks</a:t>
            </a:r>
          </a:p>
        </p:txBody>
      </p:sp>
      <p:pic>
        <p:nvPicPr>
          <p:cNvPr id="4" name="Picture 3">
            <a:extLst>
              <a:ext uri="{FF2B5EF4-FFF2-40B4-BE49-F238E27FC236}">
                <a16:creationId xmlns:a16="http://schemas.microsoft.com/office/drawing/2014/main" id="{AB52DAAD-CC17-5B45-8D11-FB09854FAC37}"/>
              </a:ext>
            </a:extLst>
          </p:cNvPr>
          <p:cNvPicPr>
            <a:picLocks noChangeAspect="1"/>
          </p:cNvPicPr>
          <p:nvPr/>
        </p:nvPicPr>
        <p:blipFill>
          <a:blip r:embed="rId3"/>
          <a:stretch>
            <a:fillRect/>
          </a:stretch>
        </p:blipFill>
        <p:spPr>
          <a:xfrm>
            <a:off x="1098551" y="1478656"/>
            <a:ext cx="2012632" cy="2012632"/>
          </a:xfrm>
          <a:prstGeom prst="rect">
            <a:avLst/>
          </a:prstGeom>
        </p:spPr>
      </p:pic>
      <p:pic>
        <p:nvPicPr>
          <p:cNvPr id="5" name="Picture 4">
            <a:extLst>
              <a:ext uri="{FF2B5EF4-FFF2-40B4-BE49-F238E27FC236}">
                <a16:creationId xmlns:a16="http://schemas.microsoft.com/office/drawing/2014/main" id="{9C2817DE-784D-0245-B575-4B4B49E173C1}"/>
              </a:ext>
            </a:extLst>
          </p:cNvPr>
          <p:cNvPicPr>
            <a:picLocks noChangeAspect="1"/>
          </p:cNvPicPr>
          <p:nvPr/>
        </p:nvPicPr>
        <p:blipFill>
          <a:blip r:embed="rId4"/>
          <a:stretch>
            <a:fillRect/>
          </a:stretch>
        </p:blipFill>
        <p:spPr>
          <a:xfrm>
            <a:off x="4377691" y="1380072"/>
            <a:ext cx="2247900" cy="2209800"/>
          </a:xfrm>
          <a:prstGeom prst="rect">
            <a:avLst/>
          </a:prstGeom>
        </p:spPr>
      </p:pic>
      <p:pic>
        <p:nvPicPr>
          <p:cNvPr id="6" name="Picture 5">
            <a:extLst>
              <a:ext uri="{FF2B5EF4-FFF2-40B4-BE49-F238E27FC236}">
                <a16:creationId xmlns:a16="http://schemas.microsoft.com/office/drawing/2014/main" id="{500C2332-D44D-3040-BAD3-F1B71645B3DB}"/>
              </a:ext>
            </a:extLst>
          </p:cNvPr>
          <p:cNvPicPr>
            <a:picLocks noChangeAspect="1"/>
          </p:cNvPicPr>
          <p:nvPr/>
        </p:nvPicPr>
        <p:blipFill>
          <a:blip r:embed="rId5"/>
          <a:stretch>
            <a:fillRect/>
          </a:stretch>
        </p:blipFill>
        <p:spPr>
          <a:xfrm>
            <a:off x="7439660" y="1478656"/>
            <a:ext cx="3530600" cy="1905000"/>
          </a:xfrm>
          <a:prstGeom prst="rect">
            <a:avLst/>
          </a:prstGeom>
        </p:spPr>
      </p:pic>
      <p:pic>
        <p:nvPicPr>
          <p:cNvPr id="9" name="Picture 8">
            <a:extLst>
              <a:ext uri="{FF2B5EF4-FFF2-40B4-BE49-F238E27FC236}">
                <a16:creationId xmlns:a16="http://schemas.microsoft.com/office/drawing/2014/main" id="{873591F9-DEBF-264A-B8C7-B8808EFA5AD1}"/>
              </a:ext>
            </a:extLst>
          </p:cNvPr>
          <p:cNvPicPr>
            <a:picLocks noChangeAspect="1"/>
          </p:cNvPicPr>
          <p:nvPr/>
        </p:nvPicPr>
        <p:blipFill>
          <a:blip r:embed="rId6"/>
          <a:stretch>
            <a:fillRect/>
          </a:stretch>
        </p:blipFill>
        <p:spPr>
          <a:xfrm>
            <a:off x="6957061" y="3831331"/>
            <a:ext cx="2247899" cy="2247899"/>
          </a:xfrm>
          <a:prstGeom prst="rect">
            <a:avLst/>
          </a:prstGeom>
        </p:spPr>
      </p:pic>
      <p:pic>
        <p:nvPicPr>
          <p:cNvPr id="10" name="Picture 9">
            <a:extLst>
              <a:ext uri="{FF2B5EF4-FFF2-40B4-BE49-F238E27FC236}">
                <a16:creationId xmlns:a16="http://schemas.microsoft.com/office/drawing/2014/main" id="{B20E0C1C-D828-364C-9DE4-61A8D2E0C77B}"/>
              </a:ext>
            </a:extLst>
          </p:cNvPr>
          <p:cNvPicPr>
            <a:picLocks noChangeAspect="1"/>
          </p:cNvPicPr>
          <p:nvPr/>
        </p:nvPicPr>
        <p:blipFill>
          <a:blip r:embed="rId7"/>
          <a:stretch>
            <a:fillRect/>
          </a:stretch>
        </p:blipFill>
        <p:spPr>
          <a:xfrm>
            <a:off x="1954914" y="4312659"/>
            <a:ext cx="2312537" cy="1549400"/>
          </a:xfrm>
          <a:prstGeom prst="rect">
            <a:avLst/>
          </a:prstGeom>
        </p:spPr>
      </p:pic>
    </p:spTree>
    <p:extLst>
      <p:ext uri="{BB962C8B-B14F-4D97-AF65-F5344CB8AC3E}">
        <p14:creationId xmlns:p14="http://schemas.microsoft.com/office/powerpoint/2010/main" val="269688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03D-222C-0D49-84BC-AA4CB256F1F8}"/>
              </a:ext>
            </a:extLst>
          </p:cNvPr>
          <p:cNvSpPr>
            <a:spLocks noGrp="1"/>
          </p:cNvSpPr>
          <p:nvPr>
            <p:ph type="title"/>
          </p:nvPr>
        </p:nvSpPr>
        <p:spPr/>
        <p:txBody>
          <a:bodyPr/>
          <a:lstStyle/>
          <a:p>
            <a:r>
              <a:rPr lang="en-US" dirty="0"/>
              <a:t>Some Server-Side Machine Learning Cloud Providers</a:t>
            </a:r>
          </a:p>
        </p:txBody>
      </p:sp>
      <p:pic>
        <p:nvPicPr>
          <p:cNvPr id="4" name="Picture 3">
            <a:extLst>
              <a:ext uri="{FF2B5EF4-FFF2-40B4-BE49-F238E27FC236}">
                <a16:creationId xmlns:a16="http://schemas.microsoft.com/office/drawing/2014/main" id="{39C29732-AF4F-7841-BD7F-65F3460AB948}"/>
              </a:ext>
            </a:extLst>
          </p:cNvPr>
          <p:cNvPicPr>
            <a:picLocks noChangeAspect="1"/>
          </p:cNvPicPr>
          <p:nvPr/>
        </p:nvPicPr>
        <p:blipFill>
          <a:blip r:embed="rId3"/>
          <a:stretch>
            <a:fillRect/>
          </a:stretch>
        </p:blipFill>
        <p:spPr>
          <a:xfrm>
            <a:off x="1094741" y="1795561"/>
            <a:ext cx="2070100" cy="1930400"/>
          </a:xfrm>
          <a:prstGeom prst="rect">
            <a:avLst/>
          </a:prstGeom>
        </p:spPr>
      </p:pic>
      <p:pic>
        <p:nvPicPr>
          <p:cNvPr id="5" name="Picture 4">
            <a:extLst>
              <a:ext uri="{FF2B5EF4-FFF2-40B4-BE49-F238E27FC236}">
                <a16:creationId xmlns:a16="http://schemas.microsoft.com/office/drawing/2014/main" id="{AF9B4ADA-A0A8-FC4E-852E-72A73AC10D00}"/>
              </a:ext>
            </a:extLst>
          </p:cNvPr>
          <p:cNvPicPr>
            <a:picLocks noChangeAspect="1"/>
          </p:cNvPicPr>
          <p:nvPr/>
        </p:nvPicPr>
        <p:blipFill>
          <a:blip r:embed="rId4"/>
          <a:stretch>
            <a:fillRect/>
          </a:stretch>
        </p:blipFill>
        <p:spPr>
          <a:xfrm>
            <a:off x="4511041" y="1973361"/>
            <a:ext cx="3009900" cy="1574800"/>
          </a:xfrm>
          <a:prstGeom prst="rect">
            <a:avLst/>
          </a:prstGeom>
        </p:spPr>
      </p:pic>
      <p:pic>
        <p:nvPicPr>
          <p:cNvPr id="6" name="Picture 5">
            <a:extLst>
              <a:ext uri="{FF2B5EF4-FFF2-40B4-BE49-F238E27FC236}">
                <a16:creationId xmlns:a16="http://schemas.microsoft.com/office/drawing/2014/main" id="{104C71C7-1DFA-7F4F-B593-E1D821EFBFB3}"/>
              </a:ext>
            </a:extLst>
          </p:cNvPr>
          <p:cNvPicPr>
            <a:picLocks noChangeAspect="1"/>
          </p:cNvPicPr>
          <p:nvPr/>
        </p:nvPicPr>
        <p:blipFill>
          <a:blip r:embed="rId5"/>
          <a:stretch>
            <a:fillRect/>
          </a:stretch>
        </p:blipFill>
        <p:spPr>
          <a:xfrm>
            <a:off x="8639810" y="1895891"/>
            <a:ext cx="1830071" cy="1830071"/>
          </a:xfrm>
          <a:prstGeom prst="rect">
            <a:avLst/>
          </a:prstGeom>
        </p:spPr>
      </p:pic>
      <p:pic>
        <p:nvPicPr>
          <p:cNvPr id="8" name="Picture 7">
            <a:extLst>
              <a:ext uri="{FF2B5EF4-FFF2-40B4-BE49-F238E27FC236}">
                <a16:creationId xmlns:a16="http://schemas.microsoft.com/office/drawing/2014/main" id="{BB239456-54E0-B64F-B89F-38BB7668B4F0}"/>
              </a:ext>
            </a:extLst>
          </p:cNvPr>
          <p:cNvPicPr>
            <a:picLocks noChangeAspect="1"/>
          </p:cNvPicPr>
          <p:nvPr/>
        </p:nvPicPr>
        <p:blipFill>
          <a:blip r:embed="rId6"/>
          <a:stretch>
            <a:fillRect/>
          </a:stretch>
        </p:blipFill>
        <p:spPr>
          <a:xfrm>
            <a:off x="5045711" y="4161253"/>
            <a:ext cx="1940560" cy="1940560"/>
          </a:xfrm>
          <a:prstGeom prst="rect">
            <a:avLst/>
          </a:prstGeom>
        </p:spPr>
      </p:pic>
      <p:pic>
        <p:nvPicPr>
          <p:cNvPr id="9" name="Picture 8">
            <a:extLst>
              <a:ext uri="{FF2B5EF4-FFF2-40B4-BE49-F238E27FC236}">
                <a16:creationId xmlns:a16="http://schemas.microsoft.com/office/drawing/2014/main" id="{7075A747-FDAB-A845-B0D6-37D7284FB4FF}"/>
              </a:ext>
            </a:extLst>
          </p:cNvPr>
          <p:cNvPicPr>
            <a:picLocks noChangeAspect="1"/>
          </p:cNvPicPr>
          <p:nvPr/>
        </p:nvPicPr>
        <p:blipFill>
          <a:blip r:embed="rId7"/>
          <a:stretch>
            <a:fillRect/>
          </a:stretch>
        </p:blipFill>
        <p:spPr>
          <a:xfrm>
            <a:off x="8428065" y="4302224"/>
            <a:ext cx="2253560" cy="1658620"/>
          </a:xfrm>
          <a:prstGeom prst="rect">
            <a:avLst/>
          </a:prstGeom>
        </p:spPr>
      </p:pic>
      <p:pic>
        <p:nvPicPr>
          <p:cNvPr id="10" name="Picture 9">
            <a:extLst>
              <a:ext uri="{FF2B5EF4-FFF2-40B4-BE49-F238E27FC236}">
                <a16:creationId xmlns:a16="http://schemas.microsoft.com/office/drawing/2014/main" id="{FDFDEEBB-A2EE-6C46-8549-0165C610C2DF}"/>
              </a:ext>
            </a:extLst>
          </p:cNvPr>
          <p:cNvPicPr>
            <a:picLocks noChangeAspect="1"/>
          </p:cNvPicPr>
          <p:nvPr/>
        </p:nvPicPr>
        <p:blipFill>
          <a:blip r:embed="rId8"/>
          <a:stretch>
            <a:fillRect/>
          </a:stretch>
        </p:blipFill>
        <p:spPr>
          <a:xfrm>
            <a:off x="480060" y="4664542"/>
            <a:ext cx="3558536" cy="930859"/>
          </a:xfrm>
          <a:prstGeom prst="rect">
            <a:avLst/>
          </a:prstGeom>
        </p:spPr>
      </p:pic>
    </p:spTree>
    <p:extLst>
      <p:ext uri="{BB962C8B-B14F-4D97-AF65-F5344CB8AC3E}">
        <p14:creationId xmlns:p14="http://schemas.microsoft.com/office/powerpoint/2010/main" val="126943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57A3-A6C0-5746-A647-7A9A5F8173B4}"/>
              </a:ext>
            </a:extLst>
          </p:cNvPr>
          <p:cNvSpPr>
            <a:spLocks noGrp="1"/>
          </p:cNvSpPr>
          <p:nvPr>
            <p:ph type="title"/>
          </p:nvPr>
        </p:nvSpPr>
        <p:spPr/>
        <p:txBody>
          <a:bodyPr/>
          <a:lstStyle/>
          <a:p>
            <a:r>
              <a:rPr lang="en-US" dirty="0"/>
              <a:t>Not All ML Tools are Easy</a:t>
            </a:r>
          </a:p>
        </p:txBody>
      </p:sp>
      <p:pic>
        <p:nvPicPr>
          <p:cNvPr id="4" name="Picture 3">
            <a:extLst>
              <a:ext uri="{FF2B5EF4-FFF2-40B4-BE49-F238E27FC236}">
                <a16:creationId xmlns:a16="http://schemas.microsoft.com/office/drawing/2014/main" id="{7FD28F52-EEBD-4840-8F95-A9441AC27716}"/>
              </a:ext>
            </a:extLst>
          </p:cNvPr>
          <p:cNvPicPr>
            <a:picLocks noChangeAspect="1"/>
          </p:cNvPicPr>
          <p:nvPr/>
        </p:nvPicPr>
        <p:blipFill>
          <a:blip r:embed="rId2"/>
          <a:stretch>
            <a:fillRect/>
          </a:stretch>
        </p:blipFill>
        <p:spPr>
          <a:xfrm>
            <a:off x="1276096" y="1797000"/>
            <a:ext cx="4819905" cy="3936256"/>
          </a:xfrm>
          <a:prstGeom prst="rect">
            <a:avLst/>
          </a:prstGeom>
        </p:spPr>
      </p:pic>
      <p:pic>
        <p:nvPicPr>
          <p:cNvPr id="5" name="Picture 4">
            <a:extLst>
              <a:ext uri="{FF2B5EF4-FFF2-40B4-BE49-F238E27FC236}">
                <a16:creationId xmlns:a16="http://schemas.microsoft.com/office/drawing/2014/main" id="{CBDB8159-95F8-C64E-B94A-0066EAEE2325}"/>
              </a:ext>
            </a:extLst>
          </p:cNvPr>
          <p:cNvPicPr>
            <a:picLocks noChangeAspect="1"/>
          </p:cNvPicPr>
          <p:nvPr/>
        </p:nvPicPr>
        <p:blipFill>
          <a:blip r:embed="rId3"/>
          <a:stretch>
            <a:fillRect/>
          </a:stretch>
        </p:blipFill>
        <p:spPr>
          <a:xfrm>
            <a:off x="6096000" y="1796819"/>
            <a:ext cx="5252608" cy="3936437"/>
          </a:xfrm>
          <a:prstGeom prst="rect">
            <a:avLst/>
          </a:prstGeom>
        </p:spPr>
      </p:pic>
    </p:spTree>
    <p:extLst>
      <p:ext uri="{BB962C8B-B14F-4D97-AF65-F5344CB8AC3E}">
        <p14:creationId xmlns:p14="http://schemas.microsoft.com/office/powerpoint/2010/main" val="95821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4321-A6AE-1643-9A05-46452EF6CADF}"/>
              </a:ext>
            </a:extLst>
          </p:cNvPr>
          <p:cNvSpPr>
            <a:spLocks noGrp="1"/>
          </p:cNvSpPr>
          <p:nvPr>
            <p:ph type="title"/>
          </p:nvPr>
        </p:nvSpPr>
        <p:spPr/>
        <p:txBody>
          <a:bodyPr/>
          <a:lstStyle/>
          <a:p>
            <a:r>
              <a:rPr lang="en-US" dirty="0"/>
              <a:t>Starting with Azure Cognitive Services</a:t>
            </a:r>
          </a:p>
        </p:txBody>
      </p:sp>
      <p:pic>
        <p:nvPicPr>
          <p:cNvPr id="5" name="Picture 4">
            <a:extLst>
              <a:ext uri="{FF2B5EF4-FFF2-40B4-BE49-F238E27FC236}">
                <a16:creationId xmlns:a16="http://schemas.microsoft.com/office/drawing/2014/main" id="{CFC95A0C-7A0C-2349-B2C3-0D59485739AA}"/>
              </a:ext>
            </a:extLst>
          </p:cNvPr>
          <p:cNvPicPr>
            <a:picLocks noChangeAspect="1"/>
          </p:cNvPicPr>
          <p:nvPr/>
        </p:nvPicPr>
        <p:blipFill>
          <a:blip r:embed="rId3"/>
          <a:stretch>
            <a:fillRect/>
          </a:stretch>
        </p:blipFill>
        <p:spPr>
          <a:xfrm>
            <a:off x="6623736" y="1255964"/>
            <a:ext cx="1072464" cy="1072464"/>
          </a:xfrm>
          <a:prstGeom prst="rect">
            <a:avLst/>
          </a:prstGeom>
        </p:spPr>
      </p:pic>
      <p:sp>
        <p:nvSpPr>
          <p:cNvPr id="6" name="Rectangle 5">
            <a:extLst>
              <a:ext uri="{FF2B5EF4-FFF2-40B4-BE49-F238E27FC236}">
                <a16:creationId xmlns:a16="http://schemas.microsoft.com/office/drawing/2014/main" id="{013C45F5-F47D-934E-B84F-CE4802E22620}"/>
              </a:ext>
            </a:extLst>
          </p:cNvPr>
          <p:cNvSpPr/>
          <p:nvPr/>
        </p:nvSpPr>
        <p:spPr>
          <a:xfrm>
            <a:off x="609600" y="1255964"/>
            <a:ext cx="5235146"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Canned models that do specific things</a:t>
            </a:r>
          </a:p>
        </p:txBody>
      </p:sp>
      <p:sp>
        <p:nvSpPr>
          <p:cNvPr id="7" name="Rectangle 6">
            <a:extLst>
              <a:ext uri="{FF2B5EF4-FFF2-40B4-BE49-F238E27FC236}">
                <a16:creationId xmlns:a16="http://schemas.microsoft.com/office/drawing/2014/main" id="{CE3BA2CB-392A-0A44-A0C0-7A4EF1605F16}"/>
              </a:ext>
            </a:extLst>
          </p:cNvPr>
          <p:cNvSpPr/>
          <p:nvPr/>
        </p:nvSpPr>
        <p:spPr>
          <a:xfrm>
            <a:off x="609601" y="2250229"/>
            <a:ext cx="523514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be trained</a:t>
            </a:r>
          </a:p>
        </p:txBody>
      </p:sp>
      <p:sp>
        <p:nvSpPr>
          <p:cNvPr id="8" name="Rectangle 7">
            <a:extLst>
              <a:ext uri="{FF2B5EF4-FFF2-40B4-BE49-F238E27FC236}">
                <a16:creationId xmlns:a16="http://schemas.microsoft.com/office/drawing/2014/main" id="{970A54DB-8D3A-3F4B-B501-D45676CB5ECB}"/>
              </a:ext>
            </a:extLst>
          </p:cNvPr>
          <p:cNvSpPr/>
          <p:nvPr/>
        </p:nvSpPr>
        <p:spPr>
          <a:xfrm>
            <a:off x="609601" y="3195068"/>
            <a:ext cx="523514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work client side</a:t>
            </a:r>
          </a:p>
        </p:txBody>
      </p:sp>
      <p:pic>
        <p:nvPicPr>
          <p:cNvPr id="10" name="Picture 9" descr="A picture containing drawing, light&#10;&#10;Description automatically generated">
            <a:extLst>
              <a:ext uri="{FF2B5EF4-FFF2-40B4-BE49-F238E27FC236}">
                <a16:creationId xmlns:a16="http://schemas.microsoft.com/office/drawing/2014/main" id="{8E90410B-F28F-FE43-BBA1-D8F7B1FB7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151" y="1255964"/>
            <a:ext cx="1115363" cy="107246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1E3FB80A-9471-824D-AA45-E29943BDE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7538" y="1255964"/>
            <a:ext cx="1093701" cy="1072464"/>
          </a:xfrm>
          <a:prstGeom prst="rect">
            <a:avLst/>
          </a:prstGeom>
        </p:spPr>
      </p:pic>
      <p:pic>
        <p:nvPicPr>
          <p:cNvPr id="14" name="Picture 13" descr="A close up of a logo&#10;&#10;Description automatically generated">
            <a:extLst>
              <a:ext uri="{FF2B5EF4-FFF2-40B4-BE49-F238E27FC236}">
                <a16:creationId xmlns:a16="http://schemas.microsoft.com/office/drawing/2014/main" id="{E173C41E-37EF-8843-A906-E59098DFF8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3736" y="2657389"/>
            <a:ext cx="1072464" cy="1062250"/>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5699DF7B-BB87-0649-AACA-B4D4E09D98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1386" y="2653394"/>
            <a:ext cx="1131128" cy="1131128"/>
          </a:xfrm>
          <a:prstGeom prst="rect">
            <a:avLst/>
          </a:prstGeom>
        </p:spPr>
      </p:pic>
      <p:pic>
        <p:nvPicPr>
          <p:cNvPr id="18" name="Picture 17" descr="A close up of a logo&#10;&#10;Description automatically generated">
            <a:extLst>
              <a:ext uri="{FF2B5EF4-FFF2-40B4-BE49-F238E27FC236}">
                <a16:creationId xmlns:a16="http://schemas.microsoft.com/office/drawing/2014/main" id="{3E6AE477-32FE-444E-B807-D369100FE1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1461" y="2653394"/>
            <a:ext cx="1062052" cy="1072464"/>
          </a:xfrm>
          <a:prstGeom prst="rect">
            <a:avLst/>
          </a:prstGeom>
        </p:spPr>
      </p:pic>
      <p:pic>
        <p:nvPicPr>
          <p:cNvPr id="20" name="Picture 19" descr="A picture containing drawing, light&#10;&#10;Description automatically generated">
            <a:extLst>
              <a:ext uri="{FF2B5EF4-FFF2-40B4-BE49-F238E27FC236}">
                <a16:creationId xmlns:a16="http://schemas.microsoft.com/office/drawing/2014/main" id="{EEF66716-2E62-C84C-A2D0-0CD63D4E1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3735" y="4066665"/>
            <a:ext cx="1259401" cy="1131128"/>
          </a:xfrm>
          <a:prstGeom prst="rect">
            <a:avLst/>
          </a:prstGeom>
        </p:spPr>
      </p:pic>
      <p:pic>
        <p:nvPicPr>
          <p:cNvPr id="22" name="Picture 21" descr="A picture containing drawing, light&#10;&#10;Description automatically generated">
            <a:extLst>
              <a:ext uri="{FF2B5EF4-FFF2-40B4-BE49-F238E27FC236}">
                <a16:creationId xmlns:a16="http://schemas.microsoft.com/office/drawing/2014/main" id="{04956A93-71E4-1645-8002-C3DC6169F2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7151" y="4066665"/>
            <a:ext cx="1109583" cy="113112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01758A5-6CE4-BE41-A14C-507A694292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3040" y="4066665"/>
            <a:ext cx="1327606" cy="1255844"/>
          </a:xfrm>
          <a:prstGeom prst="rect">
            <a:avLst/>
          </a:prstGeom>
        </p:spPr>
      </p:pic>
      <p:pic>
        <p:nvPicPr>
          <p:cNvPr id="26" name="Picture 25" descr="A picture containing light, drawing&#10;&#10;Description automatically generated">
            <a:extLst>
              <a:ext uri="{FF2B5EF4-FFF2-40B4-BE49-F238E27FC236}">
                <a16:creationId xmlns:a16="http://schemas.microsoft.com/office/drawing/2014/main" id="{91D7E67E-524D-D14B-89AF-72267B42C9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0153" y="4066665"/>
            <a:ext cx="1164073" cy="1131128"/>
          </a:xfrm>
          <a:prstGeom prst="rect">
            <a:avLst/>
          </a:prstGeom>
        </p:spPr>
      </p:pic>
      <p:pic>
        <p:nvPicPr>
          <p:cNvPr id="28" name="Picture 27" descr="A close up of a sign&#10;&#10;Description automatically generated">
            <a:extLst>
              <a:ext uri="{FF2B5EF4-FFF2-40B4-BE49-F238E27FC236}">
                <a16:creationId xmlns:a16="http://schemas.microsoft.com/office/drawing/2014/main" id="{9742AF94-62CA-4544-815F-22E99F8474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6118" y="4066665"/>
            <a:ext cx="1142110" cy="1131128"/>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920901EA-3136-2B45-B46A-6D94B20FB1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9600" y="4066665"/>
            <a:ext cx="1142110" cy="1142110"/>
          </a:xfrm>
          <a:prstGeom prst="rect">
            <a:avLst/>
          </a:prstGeom>
        </p:spPr>
      </p:pic>
    </p:spTree>
    <p:extLst>
      <p:ext uri="{BB962C8B-B14F-4D97-AF65-F5344CB8AC3E}">
        <p14:creationId xmlns:p14="http://schemas.microsoft.com/office/powerpoint/2010/main" val="395542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1A1-88EB-2840-ADE2-095E1C4992D0}"/>
              </a:ext>
            </a:extLst>
          </p:cNvPr>
          <p:cNvSpPr>
            <a:spLocks noGrp="1"/>
          </p:cNvSpPr>
          <p:nvPr>
            <p:ph type="title"/>
          </p:nvPr>
        </p:nvSpPr>
        <p:spPr/>
        <p:txBody>
          <a:bodyPr/>
          <a:lstStyle/>
          <a:p>
            <a:r>
              <a:rPr lang="en-US" dirty="0"/>
              <a:t>CIMON – IBM AI in space</a:t>
            </a:r>
          </a:p>
        </p:txBody>
      </p:sp>
      <p:pic>
        <p:nvPicPr>
          <p:cNvPr id="4" name="Content Placeholder 3">
            <a:extLst>
              <a:ext uri="{FF2B5EF4-FFF2-40B4-BE49-F238E27FC236}">
                <a16:creationId xmlns:a16="http://schemas.microsoft.com/office/drawing/2014/main" id="{E240FE4D-B4E9-8A45-A1A5-2BE163B59EC5}"/>
              </a:ext>
            </a:extLst>
          </p:cNvPr>
          <p:cNvPicPr>
            <a:picLocks noGrp="1" noChangeAspect="1"/>
          </p:cNvPicPr>
          <p:nvPr>
            <p:ph idx="1"/>
          </p:nvPr>
        </p:nvPicPr>
        <p:blipFill>
          <a:blip r:embed="rId3"/>
          <a:stretch>
            <a:fillRect/>
          </a:stretch>
        </p:blipFill>
        <p:spPr>
          <a:xfrm>
            <a:off x="7536160" y="1328771"/>
            <a:ext cx="4655840" cy="4655840"/>
          </a:xfrm>
          <a:prstGeom prst="rect">
            <a:avLst/>
          </a:prstGeom>
        </p:spPr>
      </p:pic>
      <p:pic>
        <p:nvPicPr>
          <p:cNvPr id="5" name="Picture 4">
            <a:extLst>
              <a:ext uri="{FF2B5EF4-FFF2-40B4-BE49-F238E27FC236}">
                <a16:creationId xmlns:a16="http://schemas.microsoft.com/office/drawing/2014/main" id="{54273A73-A0F1-4F49-A142-177F58CB2D51}"/>
              </a:ext>
            </a:extLst>
          </p:cNvPr>
          <p:cNvPicPr>
            <a:picLocks noChangeAspect="1"/>
          </p:cNvPicPr>
          <p:nvPr/>
        </p:nvPicPr>
        <p:blipFill>
          <a:blip r:embed="rId4"/>
          <a:stretch>
            <a:fillRect/>
          </a:stretch>
        </p:blipFill>
        <p:spPr>
          <a:xfrm>
            <a:off x="2178" y="2564904"/>
            <a:ext cx="7629444" cy="4293096"/>
          </a:xfrm>
          <a:prstGeom prst="rect">
            <a:avLst/>
          </a:prstGeom>
        </p:spPr>
      </p:pic>
    </p:spTree>
    <p:extLst>
      <p:ext uri="{BB962C8B-B14F-4D97-AF65-F5344CB8AC3E}">
        <p14:creationId xmlns:p14="http://schemas.microsoft.com/office/powerpoint/2010/main" val="902723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6E4F-7D20-2A49-8259-E722A08389A3}"/>
              </a:ext>
            </a:extLst>
          </p:cNvPr>
          <p:cNvSpPr>
            <a:spLocks noGrp="1"/>
          </p:cNvSpPr>
          <p:nvPr>
            <p:ph type="title"/>
          </p:nvPr>
        </p:nvSpPr>
        <p:spPr/>
        <p:txBody>
          <a:bodyPr/>
          <a:lstStyle/>
          <a:p>
            <a:r>
              <a:rPr lang="en-US" dirty="0"/>
              <a:t>Custom Vision</a:t>
            </a:r>
          </a:p>
        </p:txBody>
      </p:sp>
      <p:sp>
        <p:nvSpPr>
          <p:cNvPr id="5" name="Rectangle 4">
            <a:extLst>
              <a:ext uri="{FF2B5EF4-FFF2-40B4-BE49-F238E27FC236}">
                <a16:creationId xmlns:a16="http://schemas.microsoft.com/office/drawing/2014/main" id="{0A648C64-12A4-1E44-A8C5-DD6A7BB6CB9A}"/>
              </a:ext>
            </a:extLst>
          </p:cNvPr>
          <p:cNvSpPr/>
          <p:nvPr/>
        </p:nvSpPr>
        <p:spPr>
          <a:xfrm>
            <a:off x="609600" y="1255964"/>
            <a:ext cx="7644714"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Allows training of custom models for image recognition</a:t>
            </a:r>
          </a:p>
        </p:txBody>
      </p:sp>
      <p:sp>
        <p:nvSpPr>
          <p:cNvPr id="6" name="Rectangle 5">
            <a:extLst>
              <a:ext uri="{FF2B5EF4-FFF2-40B4-BE49-F238E27FC236}">
                <a16:creationId xmlns:a16="http://schemas.microsoft.com/office/drawing/2014/main" id="{082AD86B-014D-8A49-AA36-D7522D6BE04E}"/>
              </a:ext>
            </a:extLst>
          </p:cNvPr>
          <p:cNvSpPr/>
          <p:nvPr/>
        </p:nvSpPr>
        <p:spPr>
          <a:xfrm>
            <a:off x="609600" y="2250229"/>
            <a:ext cx="764471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Why would I want to do this</a:t>
            </a:r>
          </a:p>
        </p:txBody>
      </p:sp>
      <p:sp>
        <p:nvSpPr>
          <p:cNvPr id="7" name="Rectangle 6">
            <a:extLst>
              <a:ext uri="{FF2B5EF4-FFF2-40B4-BE49-F238E27FC236}">
                <a16:creationId xmlns:a16="http://schemas.microsoft.com/office/drawing/2014/main" id="{90FAF402-3747-5944-979F-A2B690C8DE43}"/>
              </a:ext>
            </a:extLst>
          </p:cNvPr>
          <p:cNvSpPr/>
          <p:nvPr/>
        </p:nvSpPr>
        <p:spPr>
          <a:xfrm>
            <a:off x="2298357" y="324449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Evaluation of an </a:t>
            </a:r>
            <a:r>
              <a:rPr lang="en-US" sz="2400" dirty="0" err="1"/>
              <a:t>XRay</a:t>
            </a:r>
            <a:endParaRPr lang="en-US" sz="2400" dirty="0"/>
          </a:p>
        </p:txBody>
      </p:sp>
      <p:sp>
        <p:nvSpPr>
          <p:cNvPr id="8" name="Rectangle 7">
            <a:extLst>
              <a:ext uri="{FF2B5EF4-FFF2-40B4-BE49-F238E27FC236}">
                <a16:creationId xmlns:a16="http://schemas.microsoft.com/office/drawing/2014/main" id="{25467BEA-FF20-D54C-9E02-A7B70E21ACDF}"/>
              </a:ext>
            </a:extLst>
          </p:cNvPr>
          <p:cNvSpPr/>
          <p:nvPr/>
        </p:nvSpPr>
        <p:spPr>
          <a:xfrm>
            <a:off x="2298357" y="4238759"/>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Finding a defect in a manufactured product</a:t>
            </a:r>
          </a:p>
        </p:txBody>
      </p:sp>
      <p:sp>
        <p:nvSpPr>
          <p:cNvPr id="9" name="Rectangle 8">
            <a:extLst>
              <a:ext uri="{FF2B5EF4-FFF2-40B4-BE49-F238E27FC236}">
                <a16:creationId xmlns:a16="http://schemas.microsoft.com/office/drawing/2014/main" id="{FE751109-535F-6A42-B44E-3B6B958963C7}"/>
              </a:ext>
            </a:extLst>
          </p:cNvPr>
          <p:cNvSpPr/>
          <p:nvPr/>
        </p:nvSpPr>
        <p:spPr>
          <a:xfrm>
            <a:off x="2298357" y="523302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Identifying a part on an HAVAC unit</a:t>
            </a:r>
          </a:p>
        </p:txBody>
      </p:sp>
      <p:pic>
        <p:nvPicPr>
          <p:cNvPr id="10" name="Picture 9">
            <a:extLst>
              <a:ext uri="{FF2B5EF4-FFF2-40B4-BE49-F238E27FC236}">
                <a16:creationId xmlns:a16="http://schemas.microsoft.com/office/drawing/2014/main" id="{0D9F5892-5362-1D48-98D1-CE812C635664}"/>
              </a:ext>
            </a:extLst>
          </p:cNvPr>
          <p:cNvPicPr>
            <a:picLocks noChangeAspect="1"/>
          </p:cNvPicPr>
          <p:nvPr/>
        </p:nvPicPr>
        <p:blipFill>
          <a:blip r:embed="rId2"/>
          <a:stretch>
            <a:fillRect/>
          </a:stretch>
        </p:blipFill>
        <p:spPr>
          <a:xfrm>
            <a:off x="8561155" y="1255964"/>
            <a:ext cx="3300999" cy="1856812"/>
          </a:xfrm>
          <a:prstGeom prst="rect">
            <a:avLst/>
          </a:prstGeom>
        </p:spPr>
      </p:pic>
    </p:spTree>
    <p:extLst>
      <p:ext uri="{BB962C8B-B14F-4D97-AF65-F5344CB8AC3E}">
        <p14:creationId xmlns:p14="http://schemas.microsoft.com/office/powerpoint/2010/main" val="99599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1: Training a Custom Vision Model</a:t>
            </a:r>
          </a:p>
        </p:txBody>
      </p:sp>
    </p:spTree>
    <p:extLst>
      <p:ext uri="{BB962C8B-B14F-4D97-AF65-F5344CB8AC3E}">
        <p14:creationId xmlns:p14="http://schemas.microsoft.com/office/powerpoint/2010/main" val="44104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1: Creating a Custom Vision model (25 minutes)</a:t>
            </a:r>
          </a:p>
        </p:txBody>
      </p:sp>
    </p:spTree>
    <p:extLst>
      <p:ext uri="{BB962C8B-B14F-4D97-AF65-F5344CB8AC3E}">
        <p14:creationId xmlns:p14="http://schemas.microsoft.com/office/powerpoint/2010/main" val="55247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2: Using a Custom Vision Model</a:t>
            </a:r>
          </a:p>
        </p:txBody>
      </p:sp>
    </p:spTree>
    <p:extLst>
      <p:ext uri="{BB962C8B-B14F-4D97-AF65-F5344CB8AC3E}">
        <p14:creationId xmlns:p14="http://schemas.microsoft.com/office/powerpoint/2010/main" val="3569319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2: Deploying and calling Custom Vision Service / Reinforcement Learning (30 minutes)</a:t>
            </a:r>
          </a:p>
        </p:txBody>
      </p:sp>
    </p:spTree>
    <p:extLst>
      <p:ext uri="{BB962C8B-B14F-4D97-AF65-F5344CB8AC3E}">
        <p14:creationId xmlns:p14="http://schemas.microsoft.com/office/powerpoint/2010/main" val="2407984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24A154-3879-2E45-BF72-B1153243160A}"/>
              </a:ext>
            </a:extLst>
          </p:cNvPr>
          <p:cNvPicPr>
            <a:picLocks noChangeAspect="1"/>
          </p:cNvPicPr>
          <p:nvPr/>
        </p:nvPicPr>
        <p:blipFill>
          <a:blip r:embed="rId2"/>
          <a:stretch>
            <a:fillRect/>
          </a:stretch>
        </p:blipFill>
        <p:spPr>
          <a:xfrm>
            <a:off x="3714290" y="1036237"/>
            <a:ext cx="2689727" cy="2656924"/>
          </a:xfrm>
          <a:prstGeom prst="rect">
            <a:avLst/>
          </a:prstGeom>
        </p:spPr>
      </p:pic>
      <p:sp>
        <p:nvSpPr>
          <p:cNvPr id="2" name="Title 1">
            <a:extLst>
              <a:ext uri="{FF2B5EF4-FFF2-40B4-BE49-F238E27FC236}">
                <a16:creationId xmlns:a16="http://schemas.microsoft.com/office/drawing/2014/main" id="{CDAE27FB-6842-BA46-98D5-0F4EFDCBEF53}"/>
              </a:ext>
            </a:extLst>
          </p:cNvPr>
          <p:cNvSpPr>
            <a:spLocks noGrp="1"/>
          </p:cNvSpPr>
          <p:nvPr>
            <p:ph type="title"/>
          </p:nvPr>
        </p:nvSpPr>
        <p:spPr>
          <a:xfrm>
            <a:off x="838200" y="365125"/>
            <a:ext cx="10515600" cy="1325563"/>
          </a:xfrm>
        </p:spPr>
        <p:txBody>
          <a:bodyPr/>
          <a:lstStyle/>
          <a:p>
            <a:r>
              <a:rPr lang="en-US" dirty="0"/>
              <a:t>Conversational UIs - Text</a:t>
            </a:r>
          </a:p>
        </p:txBody>
      </p:sp>
      <p:pic>
        <p:nvPicPr>
          <p:cNvPr id="4" name="Picture 3">
            <a:extLst>
              <a:ext uri="{FF2B5EF4-FFF2-40B4-BE49-F238E27FC236}">
                <a16:creationId xmlns:a16="http://schemas.microsoft.com/office/drawing/2014/main" id="{9F657252-AE6B-294C-B324-389A292B7487}"/>
              </a:ext>
            </a:extLst>
          </p:cNvPr>
          <p:cNvPicPr>
            <a:picLocks noChangeAspect="1"/>
          </p:cNvPicPr>
          <p:nvPr/>
        </p:nvPicPr>
        <p:blipFill>
          <a:blip r:embed="rId3"/>
          <a:stretch>
            <a:fillRect/>
          </a:stretch>
        </p:blipFill>
        <p:spPr>
          <a:xfrm>
            <a:off x="194257" y="1344232"/>
            <a:ext cx="3949700" cy="5080000"/>
          </a:xfrm>
          <a:prstGeom prst="rect">
            <a:avLst/>
          </a:prstGeom>
        </p:spPr>
      </p:pic>
      <p:pic>
        <p:nvPicPr>
          <p:cNvPr id="6" name="Picture 5">
            <a:extLst>
              <a:ext uri="{FF2B5EF4-FFF2-40B4-BE49-F238E27FC236}">
                <a16:creationId xmlns:a16="http://schemas.microsoft.com/office/drawing/2014/main" id="{D047E554-37D4-3C49-A9A6-9B5DEC8A6CDA}"/>
              </a:ext>
            </a:extLst>
          </p:cNvPr>
          <p:cNvPicPr>
            <a:picLocks noChangeAspect="1"/>
          </p:cNvPicPr>
          <p:nvPr/>
        </p:nvPicPr>
        <p:blipFill>
          <a:blip r:embed="rId4"/>
          <a:stretch>
            <a:fillRect/>
          </a:stretch>
        </p:blipFill>
        <p:spPr>
          <a:xfrm>
            <a:off x="6950606" y="1598232"/>
            <a:ext cx="1596545" cy="1588869"/>
          </a:xfrm>
          <a:prstGeom prst="rect">
            <a:avLst/>
          </a:prstGeom>
        </p:spPr>
      </p:pic>
      <p:pic>
        <p:nvPicPr>
          <p:cNvPr id="7" name="Picture 6">
            <a:extLst>
              <a:ext uri="{FF2B5EF4-FFF2-40B4-BE49-F238E27FC236}">
                <a16:creationId xmlns:a16="http://schemas.microsoft.com/office/drawing/2014/main" id="{67294DB6-7CDD-BE4F-9DEC-0AE9DAB8A771}"/>
              </a:ext>
            </a:extLst>
          </p:cNvPr>
          <p:cNvPicPr>
            <a:picLocks noChangeAspect="1"/>
          </p:cNvPicPr>
          <p:nvPr/>
        </p:nvPicPr>
        <p:blipFill>
          <a:blip r:embed="rId5"/>
          <a:stretch>
            <a:fillRect/>
          </a:stretch>
        </p:blipFill>
        <p:spPr>
          <a:xfrm>
            <a:off x="4246250" y="3429001"/>
            <a:ext cx="1706853" cy="1588868"/>
          </a:xfrm>
          <a:prstGeom prst="rect">
            <a:avLst/>
          </a:prstGeom>
        </p:spPr>
      </p:pic>
      <p:pic>
        <p:nvPicPr>
          <p:cNvPr id="8" name="Picture 7">
            <a:extLst>
              <a:ext uri="{FF2B5EF4-FFF2-40B4-BE49-F238E27FC236}">
                <a16:creationId xmlns:a16="http://schemas.microsoft.com/office/drawing/2014/main" id="{4225D866-A61B-8846-AB3C-710FF198DA06}"/>
              </a:ext>
            </a:extLst>
          </p:cNvPr>
          <p:cNvPicPr>
            <a:picLocks noChangeAspect="1"/>
          </p:cNvPicPr>
          <p:nvPr/>
        </p:nvPicPr>
        <p:blipFill>
          <a:blip r:embed="rId6"/>
          <a:stretch>
            <a:fillRect/>
          </a:stretch>
        </p:blipFill>
        <p:spPr>
          <a:xfrm>
            <a:off x="7049032" y="3544259"/>
            <a:ext cx="1391283" cy="1358352"/>
          </a:xfrm>
          <a:prstGeom prst="rect">
            <a:avLst/>
          </a:prstGeom>
        </p:spPr>
      </p:pic>
      <p:pic>
        <p:nvPicPr>
          <p:cNvPr id="9" name="Picture 8">
            <a:extLst>
              <a:ext uri="{FF2B5EF4-FFF2-40B4-BE49-F238E27FC236}">
                <a16:creationId xmlns:a16="http://schemas.microsoft.com/office/drawing/2014/main" id="{90954048-0050-C545-A94C-D8985DA22F2D}"/>
              </a:ext>
            </a:extLst>
          </p:cNvPr>
          <p:cNvPicPr>
            <a:picLocks noChangeAspect="1"/>
          </p:cNvPicPr>
          <p:nvPr/>
        </p:nvPicPr>
        <p:blipFill>
          <a:blip r:embed="rId7"/>
          <a:stretch>
            <a:fillRect/>
          </a:stretch>
        </p:blipFill>
        <p:spPr>
          <a:xfrm>
            <a:off x="3760402" y="5269133"/>
            <a:ext cx="2689727" cy="1588868"/>
          </a:xfrm>
          <a:prstGeom prst="rect">
            <a:avLst/>
          </a:prstGeom>
        </p:spPr>
      </p:pic>
      <p:pic>
        <p:nvPicPr>
          <p:cNvPr id="10" name="Picture 9">
            <a:extLst>
              <a:ext uri="{FF2B5EF4-FFF2-40B4-BE49-F238E27FC236}">
                <a16:creationId xmlns:a16="http://schemas.microsoft.com/office/drawing/2014/main" id="{7CB45A09-5BC6-1F4A-AE27-2ABFCAA52D6C}"/>
              </a:ext>
            </a:extLst>
          </p:cNvPr>
          <p:cNvPicPr>
            <a:picLocks noChangeAspect="1"/>
          </p:cNvPicPr>
          <p:nvPr/>
        </p:nvPicPr>
        <p:blipFill>
          <a:blip r:embed="rId8"/>
          <a:stretch>
            <a:fillRect/>
          </a:stretch>
        </p:blipFill>
        <p:spPr>
          <a:xfrm>
            <a:off x="6969310" y="5310677"/>
            <a:ext cx="1550727" cy="1505779"/>
          </a:xfrm>
          <a:prstGeom prst="rect">
            <a:avLst/>
          </a:prstGeom>
        </p:spPr>
      </p:pic>
    </p:spTree>
    <p:extLst>
      <p:ext uri="{BB962C8B-B14F-4D97-AF65-F5344CB8AC3E}">
        <p14:creationId xmlns:p14="http://schemas.microsoft.com/office/powerpoint/2010/main" val="62693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19C386-95D5-734C-871B-CBB369BA0AA2}"/>
              </a:ext>
            </a:extLst>
          </p:cNvPr>
          <p:cNvSpPr/>
          <p:nvPr/>
        </p:nvSpPr>
        <p:spPr>
          <a:xfrm>
            <a:off x="406401" y="1497236"/>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 a guided process but perhaps a selector for what they want to do</a:t>
            </a:r>
          </a:p>
        </p:txBody>
      </p:sp>
      <p:sp>
        <p:nvSpPr>
          <p:cNvPr id="5" name="Rectangle 4">
            <a:extLst>
              <a:ext uri="{FF2B5EF4-FFF2-40B4-BE49-F238E27FC236}">
                <a16:creationId xmlns:a16="http://schemas.microsoft.com/office/drawing/2014/main" id="{CD267A77-3625-C741-883D-8B41E1D3BE23}"/>
              </a:ext>
            </a:extLst>
          </p:cNvPr>
          <p:cNvSpPr/>
          <p:nvPr/>
        </p:nvSpPr>
        <p:spPr>
          <a:xfrm>
            <a:off x="406401" y="2467461"/>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Simple interactions that can be expressed in multiple ways – Complex interactions? Use a Bot</a:t>
            </a:r>
          </a:p>
        </p:txBody>
      </p:sp>
      <p:sp>
        <p:nvSpPr>
          <p:cNvPr id="6" name="Rectangle 5">
            <a:extLst>
              <a:ext uri="{FF2B5EF4-FFF2-40B4-BE49-F238E27FC236}">
                <a16:creationId xmlns:a16="http://schemas.microsoft.com/office/drawing/2014/main" id="{7242D378-077E-D54D-A6B3-0CD29C2171C2}"/>
              </a:ext>
            </a:extLst>
          </p:cNvPr>
          <p:cNvSpPr/>
          <p:nvPr/>
        </p:nvSpPr>
        <p:spPr>
          <a:xfrm>
            <a:off x="406401" y="3427568"/>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the same types of actions need to happen to different things</a:t>
            </a:r>
          </a:p>
        </p:txBody>
      </p:sp>
      <p:sp>
        <p:nvSpPr>
          <p:cNvPr id="7" name="Rectangle 6">
            <a:extLst>
              <a:ext uri="{FF2B5EF4-FFF2-40B4-BE49-F238E27FC236}">
                <a16:creationId xmlns:a16="http://schemas.microsoft.com/office/drawing/2014/main" id="{8E9941BC-8686-4745-980E-FBBD39151E61}"/>
              </a:ext>
            </a:extLst>
          </p:cNvPr>
          <p:cNvSpPr/>
          <p:nvPr/>
        </p:nvSpPr>
        <p:spPr>
          <a:xfrm>
            <a:off x="406401" y="4387674"/>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interacting with a traditional data entry screen isn’t optimal</a:t>
            </a:r>
          </a:p>
        </p:txBody>
      </p:sp>
      <p:sp>
        <p:nvSpPr>
          <p:cNvPr id="9" name="Rectangle 8">
            <a:extLst>
              <a:ext uri="{FF2B5EF4-FFF2-40B4-BE49-F238E27FC236}">
                <a16:creationId xmlns:a16="http://schemas.microsoft.com/office/drawing/2014/main" id="{70DD6CB1-0512-2146-9C13-C2A21EE66067}"/>
              </a:ext>
            </a:extLst>
          </p:cNvPr>
          <p:cNvSpPr/>
          <p:nvPr/>
        </p:nvSpPr>
        <p:spPr>
          <a:xfrm>
            <a:off x="406401" y="5347781"/>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you understand how your audience communicates</a:t>
            </a:r>
          </a:p>
        </p:txBody>
      </p:sp>
      <p:pic>
        <p:nvPicPr>
          <p:cNvPr id="11" name="Picture 10">
            <a:extLst>
              <a:ext uri="{FF2B5EF4-FFF2-40B4-BE49-F238E27FC236}">
                <a16:creationId xmlns:a16="http://schemas.microsoft.com/office/drawing/2014/main" id="{DDC75F44-A244-544D-8ACF-64DE2CC049B7}"/>
              </a:ext>
            </a:extLst>
          </p:cNvPr>
          <p:cNvPicPr>
            <a:picLocks noChangeAspect="1"/>
          </p:cNvPicPr>
          <p:nvPr/>
        </p:nvPicPr>
        <p:blipFill>
          <a:blip r:embed="rId2"/>
          <a:stretch>
            <a:fillRect/>
          </a:stretch>
        </p:blipFill>
        <p:spPr>
          <a:xfrm>
            <a:off x="7945136" y="3058688"/>
            <a:ext cx="3962400" cy="2971800"/>
          </a:xfrm>
          <a:prstGeom prst="rect">
            <a:avLst/>
          </a:prstGeom>
        </p:spPr>
      </p:pic>
      <p:pic>
        <p:nvPicPr>
          <p:cNvPr id="13" name="Picture 12">
            <a:extLst>
              <a:ext uri="{FF2B5EF4-FFF2-40B4-BE49-F238E27FC236}">
                <a16:creationId xmlns:a16="http://schemas.microsoft.com/office/drawing/2014/main" id="{D9336A0C-BC43-6F48-851E-71C25C616646}"/>
              </a:ext>
            </a:extLst>
          </p:cNvPr>
          <p:cNvPicPr>
            <a:picLocks noChangeAspect="1"/>
          </p:cNvPicPr>
          <p:nvPr/>
        </p:nvPicPr>
        <p:blipFill>
          <a:blip r:embed="rId3"/>
          <a:stretch>
            <a:fillRect/>
          </a:stretch>
        </p:blipFill>
        <p:spPr>
          <a:xfrm>
            <a:off x="9128639" y="1176648"/>
            <a:ext cx="2656960" cy="1917440"/>
          </a:xfrm>
          <a:prstGeom prst="rect">
            <a:avLst/>
          </a:prstGeom>
        </p:spPr>
      </p:pic>
      <p:sp>
        <p:nvSpPr>
          <p:cNvPr id="2" name="Title 1">
            <a:extLst>
              <a:ext uri="{FF2B5EF4-FFF2-40B4-BE49-F238E27FC236}">
                <a16:creationId xmlns:a16="http://schemas.microsoft.com/office/drawing/2014/main" id="{4945EBE3-14E6-0B45-9403-04E757374E75}"/>
              </a:ext>
            </a:extLst>
          </p:cNvPr>
          <p:cNvSpPr>
            <a:spLocks noGrp="1"/>
          </p:cNvSpPr>
          <p:nvPr>
            <p:ph type="title"/>
          </p:nvPr>
        </p:nvSpPr>
        <p:spPr>
          <a:xfrm>
            <a:off x="406401" y="44451"/>
            <a:ext cx="10515600" cy="1325563"/>
          </a:xfrm>
        </p:spPr>
        <p:txBody>
          <a:bodyPr/>
          <a:lstStyle/>
          <a:p>
            <a:r>
              <a:rPr lang="en-US" sz="5333" dirty="0"/>
              <a:t>When to use language understanding?</a:t>
            </a:r>
          </a:p>
        </p:txBody>
      </p:sp>
    </p:spTree>
    <p:extLst>
      <p:ext uri="{BB962C8B-B14F-4D97-AF65-F5344CB8AC3E}">
        <p14:creationId xmlns:p14="http://schemas.microsoft.com/office/powerpoint/2010/main" val="2915500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5D92-BB38-684E-A167-135CC46CD50C}"/>
              </a:ext>
            </a:extLst>
          </p:cNvPr>
          <p:cNvSpPr>
            <a:spLocks noGrp="1"/>
          </p:cNvSpPr>
          <p:nvPr>
            <p:ph type="title"/>
          </p:nvPr>
        </p:nvSpPr>
        <p:spPr/>
        <p:txBody>
          <a:bodyPr/>
          <a:lstStyle/>
          <a:p>
            <a:r>
              <a:rPr lang="en-US" dirty="0"/>
              <a:t>Simple Model Using Azure Luis</a:t>
            </a:r>
          </a:p>
        </p:txBody>
      </p:sp>
      <p:pic>
        <p:nvPicPr>
          <p:cNvPr id="10" name="Picture 9">
            <a:extLst>
              <a:ext uri="{FF2B5EF4-FFF2-40B4-BE49-F238E27FC236}">
                <a16:creationId xmlns:a16="http://schemas.microsoft.com/office/drawing/2014/main" id="{E98360D2-6757-EE42-991C-A5424FE7F504}"/>
              </a:ext>
            </a:extLst>
          </p:cNvPr>
          <p:cNvPicPr>
            <a:picLocks noChangeAspect="1"/>
          </p:cNvPicPr>
          <p:nvPr/>
        </p:nvPicPr>
        <p:blipFill>
          <a:blip r:embed="rId2"/>
          <a:stretch>
            <a:fillRect/>
          </a:stretch>
        </p:blipFill>
        <p:spPr>
          <a:xfrm>
            <a:off x="6992690" y="2502913"/>
            <a:ext cx="2953447" cy="1325563"/>
          </a:xfrm>
          <a:prstGeom prst="rect">
            <a:avLst/>
          </a:prstGeom>
        </p:spPr>
      </p:pic>
      <p:pic>
        <p:nvPicPr>
          <p:cNvPr id="5" name="Picture 4">
            <a:extLst>
              <a:ext uri="{FF2B5EF4-FFF2-40B4-BE49-F238E27FC236}">
                <a16:creationId xmlns:a16="http://schemas.microsoft.com/office/drawing/2014/main" id="{6E0DCF6A-C82D-1B46-B003-36580BBE5B38}"/>
              </a:ext>
            </a:extLst>
          </p:cNvPr>
          <p:cNvPicPr>
            <a:picLocks noChangeAspect="1"/>
          </p:cNvPicPr>
          <p:nvPr/>
        </p:nvPicPr>
        <p:blipFill>
          <a:blip r:embed="rId3"/>
          <a:stretch>
            <a:fillRect/>
          </a:stretch>
        </p:blipFill>
        <p:spPr>
          <a:xfrm>
            <a:off x="411894" y="2502914"/>
            <a:ext cx="2689727" cy="1588868"/>
          </a:xfrm>
          <a:prstGeom prst="rect">
            <a:avLst/>
          </a:prstGeom>
        </p:spPr>
      </p:pic>
      <p:cxnSp>
        <p:nvCxnSpPr>
          <p:cNvPr id="6" name="Straight Arrow Connector 5">
            <a:extLst>
              <a:ext uri="{FF2B5EF4-FFF2-40B4-BE49-F238E27FC236}">
                <a16:creationId xmlns:a16="http://schemas.microsoft.com/office/drawing/2014/main" id="{F4910FCB-E8EC-8740-B462-7A2116CEF608}"/>
              </a:ext>
            </a:extLst>
          </p:cNvPr>
          <p:cNvCxnSpPr>
            <a:cxnSpLocks/>
          </p:cNvCxnSpPr>
          <p:nvPr/>
        </p:nvCxnSpPr>
        <p:spPr>
          <a:xfrm>
            <a:off x="3168203" y="2859111"/>
            <a:ext cx="3695883"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12D287-CE0A-904D-96CF-2CA3EB7F3507}"/>
              </a:ext>
            </a:extLst>
          </p:cNvPr>
          <p:cNvSpPr txBox="1"/>
          <p:nvPr/>
        </p:nvSpPr>
        <p:spPr>
          <a:xfrm>
            <a:off x="3407701" y="2372884"/>
            <a:ext cx="2400272" cy="461665"/>
          </a:xfrm>
          <a:prstGeom prst="rect">
            <a:avLst/>
          </a:prstGeom>
          <a:noFill/>
        </p:spPr>
        <p:txBody>
          <a:bodyPr wrap="none" rtlCol="0">
            <a:spAutoFit/>
          </a:bodyPr>
          <a:lstStyle/>
          <a:p>
            <a:r>
              <a:rPr lang="en-US" sz="2400" dirty="0"/>
              <a:t>User entered text</a:t>
            </a:r>
          </a:p>
        </p:txBody>
      </p:sp>
      <p:cxnSp>
        <p:nvCxnSpPr>
          <p:cNvPr id="9" name="Straight Arrow Connector 8">
            <a:extLst>
              <a:ext uri="{FF2B5EF4-FFF2-40B4-BE49-F238E27FC236}">
                <a16:creationId xmlns:a16="http://schemas.microsoft.com/office/drawing/2014/main" id="{7DE5DCB2-A282-4C46-B8EF-DC4DBBDACD7A}"/>
              </a:ext>
            </a:extLst>
          </p:cNvPr>
          <p:cNvCxnSpPr>
            <a:cxnSpLocks/>
          </p:cNvCxnSpPr>
          <p:nvPr/>
        </p:nvCxnSpPr>
        <p:spPr>
          <a:xfrm flipH="1">
            <a:off x="3168203" y="3786389"/>
            <a:ext cx="3695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624FED-7795-CC40-9ED8-64AAC76DA535}"/>
              </a:ext>
            </a:extLst>
          </p:cNvPr>
          <p:cNvSpPr txBox="1"/>
          <p:nvPr/>
        </p:nvSpPr>
        <p:spPr>
          <a:xfrm>
            <a:off x="3119670" y="3236980"/>
            <a:ext cx="3500125" cy="461665"/>
          </a:xfrm>
          <a:prstGeom prst="rect">
            <a:avLst/>
          </a:prstGeom>
          <a:noFill/>
        </p:spPr>
        <p:txBody>
          <a:bodyPr wrap="none" rtlCol="0">
            <a:spAutoFit/>
          </a:bodyPr>
          <a:lstStyle/>
          <a:p>
            <a:r>
              <a:rPr lang="en-US" sz="2400" dirty="0"/>
              <a:t>Evaluation of entered text</a:t>
            </a:r>
          </a:p>
        </p:txBody>
      </p:sp>
      <p:pic>
        <p:nvPicPr>
          <p:cNvPr id="12" name="Picture 11">
            <a:extLst>
              <a:ext uri="{FF2B5EF4-FFF2-40B4-BE49-F238E27FC236}">
                <a16:creationId xmlns:a16="http://schemas.microsoft.com/office/drawing/2014/main" id="{657B464E-C90F-3E48-9575-64B1E6CBFC27}"/>
              </a:ext>
            </a:extLst>
          </p:cNvPr>
          <p:cNvPicPr>
            <a:picLocks noChangeAspect="1"/>
          </p:cNvPicPr>
          <p:nvPr/>
        </p:nvPicPr>
        <p:blipFill>
          <a:blip r:embed="rId4"/>
          <a:stretch>
            <a:fillRect/>
          </a:stretch>
        </p:blipFill>
        <p:spPr>
          <a:xfrm>
            <a:off x="838201" y="4922866"/>
            <a:ext cx="1588868" cy="1588868"/>
          </a:xfrm>
          <a:prstGeom prst="rect">
            <a:avLst/>
          </a:prstGeom>
        </p:spPr>
      </p:pic>
      <p:sp>
        <p:nvSpPr>
          <p:cNvPr id="13" name="TextBox 12">
            <a:extLst>
              <a:ext uri="{FF2B5EF4-FFF2-40B4-BE49-F238E27FC236}">
                <a16:creationId xmlns:a16="http://schemas.microsoft.com/office/drawing/2014/main" id="{276CF59F-1865-2A40-BD72-B1C00280AD5C}"/>
              </a:ext>
            </a:extLst>
          </p:cNvPr>
          <p:cNvSpPr txBox="1"/>
          <p:nvPr/>
        </p:nvSpPr>
        <p:spPr>
          <a:xfrm>
            <a:off x="2653082" y="5532634"/>
            <a:ext cx="2371162" cy="461665"/>
          </a:xfrm>
          <a:prstGeom prst="rect">
            <a:avLst/>
          </a:prstGeom>
          <a:noFill/>
        </p:spPr>
        <p:txBody>
          <a:bodyPr wrap="none" rtlCol="0">
            <a:spAutoFit/>
          </a:bodyPr>
          <a:lstStyle/>
          <a:p>
            <a:r>
              <a:rPr lang="en-US" sz="2400" dirty="0"/>
              <a:t>Application Logic</a:t>
            </a:r>
          </a:p>
        </p:txBody>
      </p:sp>
      <p:cxnSp>
        <p:nvCxnSpPr>
          <p:cNvPr id="15" name="Straight Arrow Connector 14">
            <a:extLst>
              <a:ext uri="{FF2B5EF4-FFF2-40B4-BE49-F238E27FC236}">
                <a16:creationId xmlns:a16="http://schemas.microsoft.com/office/drawing/2014/main" id="{4270A881-CA2B-A540-85D5-1AE71380FD56}"/>
              </a:ext>
            </a:extLst>
          </p:cNvPr>
          <p:cNvCxnSpPr/>
          <p:nvPr/>
        </p:nvCxnSpPr>
        <p:spPr>
          <a:xfrm>
            <a:off x="1756756" y="4314423"/>
            <a:ext cx="0" cy="5895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486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2DE02-C1A0-2F44-92CE-A89D2BC710E1}"/>
              </a:ext>
            </a:extLst>
          </p:cNvPr>
          <p:cNvSpPr>
            <a:spLocks noGrp="1"/>
          </p:cNvSpPr>
          <p:nvPr>
            <p:ph type="title"/>
          </p:nvPr>
        </p:nvSpPr>
        <p:spPr/>
        <p:txBody>
          <a:bodyPr/>
          <a:lstStyle/>
          <a:p>
            <a:r>
              <a:rPr lang="en-US" dirty="0"/>
              <a:t>Key Concepts</a:t>
            </a:r>
          </a:p>
        </p:txBody>
      </p:sp>
      <p:sp>
        <p:nvSpPr>
          <p:cNvPr id="4" name="Rectangle 3">
            <a:extLst>
              <a:ext uri="{FF2B5EF4-FFF2-40B4-BE49-F238E27FC236}">
                <a16:creationId xmlns:a16="http://schemas.microsoft.com/office/drawing/2014/main" id="{4A3009DE-94D5-6F47-BFEE-C0AF3FC9B48A}"/>
              </a:ext>
            </a:extLst>
          </p:cNvPr>
          <p:cNvSpPr/>
          <p:nvPr/>
        </p:nvSpPr>
        <p:spPr>
          <a:xfrm>
            <a:off x="406400" y="1018460"/>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Entity</a:t>
            </a:r>
          </a:p>
        </p:txBody>
      </p:sp>
      <p:sp>
        <p:nvSpPr>
          <p:cNvPr id="5" name="Rectangle 4">
            <a:extLst>
              <a:ext uri="{FF2B5EF4-FFF2-40B4-BE49-F238E27FC236}">
                <a16:creationId xmlns:a16="http://schemas.microsoft.com/office/drawing/2014/main" id="{40ABEA88-5A03-E447-AA8C-6C3DD7883B52}"/>
              </a:ext>
            </a:extLst>
          </p:cNvPr>
          <p:cNvSpPr/>
          <p:nvPr/>
        </p:nvSpPr>
        <p:spPr>
          <a:xfrm>
            <a:off x="406400" y="1897369"/>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Intent</a:t>
            </a:r>
          </a:p>
        </p:txBody>
      </p:sp>
      <p:sp>
        <p:nvSpPr>
          <p:cNvPr id="6" name="Rectangle 5">
            <a:extLst>
              <a:ext uri="{FF2B5EF4-FFF2-40B4-BE49-F238E27FC236}">
                <a16:creationId xmlns:a16="http://schemas.microsoft.com/office/drawing/2014/main" id="{7FDB5584-9A31-9148-9CA7-A32312D3BFFA}"/>
              </a:ext>
            </a:extLst>
          </p:cNvPr>
          <p:cNvSpPr/>
          <p:nvPr/>
        </p:nvSpPr>
        <p:spPr>
          <a:xfrm>
            <a:off x="406400" y="2776278"/>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App -&gt; Model</a:t>
            </a:r>
          </a:p>
        </p:txBody>
      </p:sp>
      <p:sp>
        <p:nvSpPr>
          <p:cNvPr id="7" name="Rectangle 6">
            <a:extLst>
              <a:ext uri="{FF2B5EF4-FFF2-40B4-BE49-F238E27FC236}">
                <a16:creationId xmlns:a16="http://schemas.microsoft.com/office/drawing/2014/main" id="{29BA1DE9-ED23-A44B-9971-FA2D2113E56D}"/>
              </a:ext>
            </a:extLst>
          </p:cNvPr>
          <p:cNvSpPr/>
          <p:nvPr/>
        </p:nvSpPr>
        <p:spPr>
          <a:xfrm>
            <a:off x="406400" y="3655186"/>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Training</a:t>
            </a:r>
          </a:p>
        </p:txBody>
      </p:sp>
      <p:sp>
        <p:nvSpPr>
          <p:cNvPr id="8" name="Rectangle 7">
            <a:extLst>
              <a:ext uri="{FF2B5EF4-FFF2-40B4-BE49-F238E27FC236}">
                <a16:creationId xmlns:a16="http://schemas.microsoft.com/office/drawing/2014/main" id="{0ACBC559-0D84-5446-A4DD-21F301C4D57F}"/>
              </a:ext>
            </a:extLst>
          </p:cNvPr>
          <p:cNvSpPr/>
          <p:nvPr/>
        </p:nvSpPr>
        <p:spPr>
          <a:xfrm>
            <a:off x="406400" y="4534096"/>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Utterance</a:t>
            </a:r>
          </a:p>
        </p:txBody>
      </p:sp>
      <p:sp>
        <p:nvSpPr>
          <p:cNvPr id="9" name="Rectangle 8">
            <a:extLst>
              <a:ext uri="{FF2B5EF4-FFF2-40B4-BE49-F238E27FC236}">
                <a16:creationId xmlns:a16="http://schemas.microsoft.com/office/drawing/2014/main" id="{504ACFDA-65F9-A744-A374-114E16AD2C47}"/>
              </a:ext>
            </a:extLst>
          </p:cNvPr>
          <p:cNvSpPr/>
          <p:nvPr/>
        </p:nvSpPr>
        <p:spPr>
          <a:xfrm>
            <a:off x="406400" y="5413005"/>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Role</a:t>
            </a:r>
          </a:p>
        </p:txBody>
      </p:sp>
      <p:pic>
        <p:nvPicPr>
          <p:cNvPr id="11" name="Picture 10">
            <a:extLst>
              <a:ext uri="{FF2B5EF4-FFF2-40B4-BE49-F238E27FC236}">
                <a16:creationId xmlns:a16="http://schemas.microsoft.com/office/drawing/2014/main" id="{EA47B3B9-C358-184A-83AA-A978FFC875BD}"/>
              </a:ext>
            </a:extLst>
          </p:cNvPr>
          <p:cNvPicPr>
            <a:picLocks noChangeAspect="1"/>
          </p:cNvPicPr>
          <p:nvPr/>
        </p:nvPicPr>
        <p:blipFill>
          <a:blip r:embed="rId3"/>
          <a:stretch>
            <a:fillRect/>
          </a:stretch>
        </p:blipFill>
        <p:spPr>
          <a:xfrm>
            <a:off x="8813801" y="1576127"/>
            <a:ext cx="3009900" cy="3619500"/>
          </a:xfrm>
          <a:prstGeom prst="rect">
            <a:avLst/>
          </a:prstGeom>
        </p:spPr>
      </p:pic>
    </p:spTree>
    <p:extLst>
      <p:ext uri="{BB962C8B-B14F-4D97-AF65-F5344CB8AC3E}">
        <p14:creationId xmlns:p14="http://schemas.microsoft.com/office/powerpoint/2010/main" val="1035049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0630-E1DB-B74D-B15A-C3E77C07E55E}"/>
              </a:ext>
            </a:extLst>
          </p:cNvPr>
          <p:cNvSpPr>
            <a:spLocks noGrp="1"/>
          </p:cNvSpPr>
          <p:nvPr>
            <p:ph type="title"/>
          </p:nvPr>
        </p:nvSpPr>
        <p:spPr/>
        <p:txBody>
          <a:bodyPr/>
          <a:lstStyle/>
          <a:p>
            <a:r>
              <a:rPr lang="en-US" dirty="0"/>
              <a:t>LUIS Model Development</a:t>
            </a:r>
          </a:p>
        </p:txBody>
      </p:sp>
      <p:sp>
        <p:nvSpPr>
          <p:cNvPr id="5" name="Rectangle 4">
            <a:extLst>
              <a:ext uri="{FF2B5EF4-FFF2-40B4-BE49-F238E27FC236}">
                <a16:creationId xmlns:a16="http://schemas.microsoft.com/office/drawing/2014/main" id="{973CFBDC-1298-0048-AD89-8EA77926DD6E}"/>
              </a:ext>
            </a:extLst>
          </p:cNvPr>
          <p:cNvSpPr/>
          <p:nvPr/>
        </p:nvSpPr>
        <p:spPr>
          <a:xfrm>
            <a:off x="413359" y="2461043"/>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Plan</a:t>
            </a:r>
          </a:p>
        </p:txBody>
      </p:sp>
      <p:sp>
        <p:nvSpPr>
          <p:cNvPr id="6" name="Right Arrow 5">
            <a:extLst>
              <a:ext uri="{FF2B5EF4-FFF2-40B4-BE49-F238E27FC236}">
                <a16:creationId xmlns:a16="http://schemas.microsoft.com/office/drawing/2014/main" id="{10A386BF-53DF-1046-ADEE-45059B3D95CE}"/>
              </a:ext>
            </a:extLst>
          </p:cNvPr>
          <p:cNvSpPr/>
          <p:nvPr/>
        </p:nvSpPr>
        <p:spPr>
          <a:xfrm>
            <a:off x="2004165" y="2702167"/>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DD7144D1-7454-5F40-9B50-6BE03146B4DE}"/>
              </a:ext>
            </a:extLst>
          </p:cNvPr>
          <p:cNvSpPr/>
          <p:nvPr/>
        </p:nvSpPr>
        <p:spPr>
          <a:xfrm>
            <a:off x="2799567" y="2457910"/>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Setup Intents and Entities</a:t>
            </a:r>
          </a:p>
        </p:txBody>
      </p:sp>
      <p:sp>
        <p:nvSpPr>
          <p:cNvPr id="8" name="Right Arrow 7">
            <a:extLst>
              <a:ext uri="{FF2B5EF4-FFF2-40B4-BE49-F238E27FC236}">
                <a16:creationId xmlns:a16="http://schemas.microsoft.com/office/drawing/2014/main" id="{09DB6E83-BFE1-A540-BD9E-B7367073E51F}"/>
              </a:ext>
            </a:extLst>
          </p:cNvPr>
          <p:cNvSpPr/>
          <p:nvPr/>
        </p:nvSpPr>
        <p:spPr>
          <a:xfrm>
            <a:off x="4446738" y="2695905"/>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A995FF48-096C-C942-B389-CD492E84EFEB}"/>
              </a:ext>
            </a:extLst>
          </p:cNvPr>
          <p:cNvSpPr/>
          <p:nvPr/>
        </p:nvSpPr>
        <p:spPr>
          <a:xfrm>
            <a:off x="2799567" y="4644311"/>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Prebuilt Domains</a:t>
            </a:r>
          </a:p>
        </p:txBody>
      </p:sp>
      <p:sp>
        <p:nvSpPr>
          <p:cNvPr id="10" name="Down Arrow 9">
            <a:extLst>
              <a:ext uri="{FF2B5EF4-FFF2-40B4-BE49-F238E27FC236}">
                <a16:creationId xmlns:a16="http://schemas.microsoft.com/office/drawing/2014/main" id="{8C8D72CE-447E-2C4E-A575-C658BA903BD1}"/>
              </a:ext>
            </a:extLst>
          </p:cNvPr>
          <p:cNvSpPr/>
          <p:nvPr/>
        </p:nvSpPr>
        <p:spPr>
          <a:xfrm flipV="1">
            <a:off x="3294345" y="3500569"/>
            <a:ext cx="538619" cy="788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0A9F500D-6A71-FD46-807E-AE9B452918EC}"/>
              </a:ext>
            </a:extLst>
          </p:cNvPr>
          <p:cNvSpPr/>
          <p:nvPr/>
        </p:nvSpPr>
        <p:spPr>
          <a:xfrm>
            <a:off x="5242139" y="2457910"/>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Train</a:t>
            </a:r>
          </a:p>
        </p:txBody>
      </p:sp>
      <p:sp>
        <p:nvSpPr>
          <p:cNvPr id="13" name="Rectangle 12">
            <a:extLst>
              <a:ext uri="{FF2B5EF4-FFF2-40B4-BE49-F238E27FC236}">
                <a16:creationId xmlns:a16="http://schemas.microsoft.com/office/drawing/2014/main" id="{A3A74BAD-E150-5747-BBF2-81DFC6AA3A2E}"/>
              </a:ext>
            </a:extLst>
          </p:cNvPr>
          <p:cNvSpPr/>
          <p:nvPr/>
        </p:nvSpPr>
        <p:spPr>
          <a:xfrm>
            <a:off x="10127282" y="2457906"/>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Publish</a:t>
            </a:r>
          </a:p>
        </p:txBody>
      </p:sp>
      <p:sp>
        <p:nvSpPr>
          <p:cNvPr id="14" name="Right Arrow 13">
            <a:extLst>
              <a:ext uri="{FF2B5EF4-FFF2-40B4-BE49-F238E27FC236}">
                <a16:creationId xmlns:a16="http://schemas.microsoft.com/office/drawing/2014/main" id="{33DE627E-8539-2644-9C63-2ECBE37D0F56}"/>
              </a:ext>
            </a:extLst>
          </p:cNvPr>
          <p:cNvSpPr/>
          <p:nvPr/>
        </p:nvSpPr>
        <p:spPr>
          <a:xfrm>
            <a:off x="6889310" y="2695905"/>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7BD564BE-721F-6E4E-ADCB-130FB2F60B13}"/>
              </a:ext>
            </a:extLst>
          </p:cNvPr>
          <p:cNvSpPr/>
          <p:nvPr/>
        </p:nvSpPr>
        <p:spPr>
          <a:xfrm>
            <a:off x="7684711" y="2457907"/>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6" name="Right Arrow 15">
            <a:extLst>
              <a:ext uri="{FF2B5EF4-FFF2-40B4-BE49-F238E27FC236}">
                <a16:creationId xmlns:a16="http://schemas.microsoft.com/office/drawing/2014/main" id="{A1F28A9A-8973-E44A-9650-2C1FD8A2DC8C}"/>
              </a:ext>
            </a:extLst>
          </p:cNvPr>
          <p:cNvSpPr/>
          <p:nvPr/>
        </p:nvSpPr>
        <p:spPr>
          <a:xfrm>
            <a:off x="9331882" y="2695903"/>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60E4B0D0-31F7-0C4D-9E6C-5EBFFD917BA7}"/>
              </a:ext>
            </a:extLst>
          </p:cNvPr>
          <p:cNvSpPr/>
          <p:nvPr/>
        </p:nvSpPr>
        <p:spPr>
          <a:xfrm>
            <a:off x="10127283" y="4640742"/>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
        <p:nvSpPr>
          <p:cNvPr id="19" name="Down Arrow 18">
            <a:extLst>
              <a:ext uri="{FF2B5EF4-FFF2-40B4-BE49-F238E27FC236}">
                <a16:creationId xmlns:a16="http://schemas.microsoft.com/office/drawing/2014/main" id="{803D4A1F-34A8-014D-AE98-8A84A148E988}"/>
              </a:ext>
            </a:extLst>
          </p:cNvPr>
          <p:cNvSpPr/>
          <p:nvPr/>
        </p:nvSpPr>
        <p:spPr>
          <a:xfrm rot="10800000" flipV="1">
            <a:off x="10622061" y="3628540"/>
            <a:ext cx="538619" cy="788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0" name="Elbow Connector 29">
            <a:extLst>
              <a:ext uri="{FF2B5EF4-FFF2-40B4-BE49-F238E27FC236}">
                <a16:creationId xmlns:a16="http://schemas.microsoft.com/office/drawing/2014/main" id="{6F6A9825-D4E1-CE48-9F1D-251021A4AA60}"/>
              </a:ext>
            </a:extLst>
          </p:cNvPr>
          <p:cNvCxnSpPr>
            <a:stCxn id="15" idx="0"/>
            <a:endCxn id="7" idx="0"/>
          </p:cNvCxnSpPr>
          <p:nvPr/>
        </p:nvCxnSpPr>
        <p:spPr>
          <a:xfrm rot="16200000" flipH="1" flipV="1">
            <a:off x="6006225" y="15336"/>
            <a:ext cx="3" cy="4885144"/>
          </a:xfrm>
          <a:prstGeom prst="bentConnector3">
            <a:avLst>
              <a:gd name="adj1" fmla="val -762000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DA4940-59E9-E746-AFB3-6A73BAFBC0D0}"/>
              </a:ext>
            </a:extLst>
          </p:cNvPr>
          <p:cNvSpPr txBox="1"/>
          <p:nvPr/>
        </p:nvSpPr>
        <p:spPr>
          <a:xfrm>
            <a:off x="742165" y="1266484"/>
            <a:ext cx="4990227" cy="461665"/>
          </a:xfrm>
          <a:prstGeom prst="rect">
            <a:avLst/>
          </a:prstGeom>
          <a:noFill/>
        </p:spPr>
        <p:txBody>
          <a:bodyPr wrap="square" rtlCol="0">
            <a:spAutoFit/>
          </a:bodyPr>
          <a:lstStyle/>
          <a:p>
            <a:r>
              <a:rPr lang="en-US" sz="2400" dirty="0"/>
              <a:t>https://</a:t>
            </a:r>
            <a:r>
              <a:rPr lang="en-US" sz="2400" dirty="0" err="1"/>
              <a:t>www.luis.ai</a:t>
            </a:r>
            <a:r>
              <a:rPr lang="en-US" sz="2400" dirty="0"/>
              <a:t>/applications</a:t>
            </a:r>
          </a:p>
        </p:txBody>
      </p:sp>
      <p:sp>
        <p:nvSpPr>
          <p:cNvPr id="3" name="Rectangle 2">
            <a:extLst>
              <a:ext uri="{FF2B5EF4-FFF2-40B4-BE49-F238E27FC236}">
                <a16:creationId xmlns:a16="http://schemas.microsoft.com/office/drawing/2014/main" id="{ED97A31C-6138-4746-937B-A7A6954EC7B2}"/>
              </a:ext>
            </a:extLst>
          </p:cNvPr>
          <p:cNvSpPr/>
          <p:nvPr/>
        </p:nvSpPr>
        <p:spPr>
          <a:xfrm>
            <a:off x="247135" y="1806215"/>
            <a:ext cx="433722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Feature Extraction</a:t>
            </a:r>
          </a:p>
        </p:txBody>
      </p:sp>
      <p:sp>
        <p:nvSpPr>
          <p:cNvPr id="23" name="Rectangle 22">
            <a:extLst>
              <a:ext uri="{FF2B5EF4-FFF2-40B4-BE49-F238E27FC236}">
                <a16:creationId xmlns:a16="http://schemas.microsoft.com/office/drawing/2014/main" id="{297EF71F-BABC-5A4B-BAFE-69021022D4BB}"/>
              </a:ext>
            </a:extLst>
          </p:cNvPr>
          <p:cNvSpPr/>
          <p:nvPr/>
        </p:nvSpPr>
        <p:spPr>
          <a:xfrm>
            <a:off x="4584357" y="1806215"/>
            <a:ext cx="255243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Classification</a:t>
            </a:r>
          </a:p>
        </p:txBody>
      </p:sp>
      <p:sp>
        <p:nvSpPr>
          <p:cNvPr id="24" name="Rectangle 23">
            <a:extLst>
              <a:ext uri="{FF2B5EF4-FFF2-40B4-BE49-F238E27FC236}">
                <a16:creationId xmlns:a16="http://schemas.microsoft.com/office/drawing/2014/main" id="{5F62FF98-428D-1146-AFE3-7ABD4D21DA27}"/>
              </a:ext>
            </a:extLst>
          </p:cNvPr>
          <p:cNvSpPr/>
          <p:nvPr/>
        </p:nvSpPr>
        <p:spPr>
          <a:xfrm>
            <a:off x="7149483" y="1806215"/>
            <a:ext cx="255243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Prediction</a:t>
            </a:r>
          </a:p>
        </p:txBody>
      </p:sp>
    </p:spTree>
    <p:extLst>
      <p:ext uri="{BB962C8B-B14F-4D97-AF65-F5344CB8AC3E}">
        <p14:creationId xmlns:p14="http://schemas.microsoft.com/office/powerpoint/2010/main" val="266379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5" y="1196986"/>
            <a:ext cx="11430000" cy="4810845"/>
          </a:xfrm>
        </p:spPr>
        <p:txBody>
          <a:bodyPr>
            <a:normAutofit lnSpcReduction="10000"/>
          </a:bodyPr>
          <a:lstStyle/>
          <a:p>
            <a:pPr marL="0" indent="0">
              <a:buNone/>
            </a:pPr>
            <a:r>
              <a:rPr lang="en-US" sz="4000" i="1" dirty="0"/>
              <a:t>“The </a:t>
            </a:r>
            <a:r>
              <a:rPr lang="en-US" sz="4000" i="1" dirty="0">
                <a:solidFill>
                  <a:schemeClr val="tx2"/>
                </a:solidFill>
              </a:rPr>
              <a:t>theory</a:t>
            </a:r>
            <a:r>
              <a:rPr lang="en-US" sz="4000" i="1" dirty="0"/>
              <a:t> and </a:t>
            </a:r>
            <a:r>
              <a:rPr lang="en-US" sz="4000" i="1" dirty="0">
                <a:solidFill>
                  <a:schemeClr val="tx2"/>
                </a:solidFill>
              </a:rPr>
              <a:t>development</a:t>
            </a:r>
            <a:r>
              <a:rPr lang="en-US" sz="4000" i="1" dirty="0"/>
              <a:t> </a:t>
            </a:r>
            <a:r>
              <a:rPr lang="en-US" sz="4000" i="1" dirty="0">
                <a:solidFill>
                  <a:schemeClr val="tx2"/>
                </a:solidFill>
              </a:rPr>
              <a:t>of computer systems </a:t>
            </a:r>
            <a:r>
              <a:rPr lang="en-US" sz="4000" i="1" dirty="0"/>
              <a:t>able to perform tasks normally </a:t>
            </a:r>
            <a:r>
              <a:rPr lang="en-US" sz="4000" i="1" dirty="0">
                <a:solidFill>
                  <a:schemeClr val="tx2"/>
                </a:solidFill>
              </a:rPr>
              <a:t>requiring human intelligence</a:t>
            </a:r>
            <a:r>
              <a:rPr lang="en-US" sz="4000" i="1" dirty="0"/>
              <a:t>, such as visual perception, speech recognition, decision-making, and translation between languages</a:t>
            </a:r>
            <a:r>
              <a:rPr lang="en-US" sz="3600" i="1" dirty="0"/>
              <a:t>.” </a:t>
            </a:r>
            <a:r>
              <a:rPr lang="en-US" sz="2000" i="1" dirty="0"/>
              <a:t>- </a:t>
            </a:r>
            <a:r>
              <a:rPr lang="en-US" sz="2000" dirty="0"/>
              <a:t>Oxford</a:t>
            </a:r>
            <a:r>
              <a:rPr lang="en-US" sz="2000" i="1" dirty="0"/>
              <a:t> Dictionary</a:t>
            </a:r>
          </a:p>
          <a:p>
            <a:pPr marL="0" indent="0">
              <a:buNone/>
            </a:pPr>
            <a:br>
              <a:rPr lang="en-US" dirty="0"/>
            </a:br>
            <a:endParaRPr lang="en-US" dirty="0"/>
          </a:p>
          <a:p>
            <a:pPr marL="0" indent="0">
              <a:buNone/>
            </a:pPr>
            <a:r>
              <a:rPr lang="en-US" sz="3900" dirty="0">
                <a:latin typeface="+mj-lt"/>
              </a:rPr>
              <a:t>Machine learning  is the part of AI that deals with programs that can self improve or “learn”.</a:t>
            </a:r>
          </a:p>
        </p:txBody>
      </p:sp>
      <p:sp>
        <p:nvSpPr>
          <p:cNvPr id="3" name="Title 2"/>
          <p:cNvSpPr>
            <a:spLocks noGrp="1"/>
          </p:cNvSpPr>
          <p:nvPr>
            <p:ph type="title"/>
          </p:nvPr>
        </p:nvSpPr>
        <p:spPr>
          <a:xfrm>
            <a:off x="432155" y="187389"/>
            <a:ext cx="10515600" cy="1325563"/>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386501" y="4486285"/>
            <a:ext cx="1142528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4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EE4C-BFC4-BE46-9974-5F34D59F3FD0}"/>
              </a:ext>
            </a:extLst>
          </p:cNvPr>
          <p:cNvSpPr>
            <a:spLocks noGrp="1"/>
          </p:cNvSpPr>
          <p:nvPr>
            <p:ph type="title"/>
          </p:nvPr>
        </p:nvSpPr>
        <p:spPr/>
        <p:txBody>
          <a:bodyPr/>
          <a:lstStyle/>
          <a:p>
            <a:r>
              <a:rPr lang="en-US" dirty="0"/>
              <a:t>Bots and natural language</a:t>
            </a:r>
          </a:p>
        </p:txBody>
      </p:sp>
      <p:sp>
        <p:nvSpPr>
          <p:cNvPr id="4" name="Rectangle 3">
            <a:extLst>
              <a:ext uri="{FF2B5EF4-FFF2-40B4-BE49-F238E27FC236}">
                <a16:creationId xmlns:a16="http://schemas.microsoft.com/office/drawing/2014/main" id="{42CED961-E5B6-B241-94DA-1BA212A33F82}"/>
              </a:ext>
            </a:extLst>
          </p:cNvPr>
          <p:cNvSpPr/>
          <p:nvPr/>
        </p:nvSpPr>
        <p:spPr>
          <a:xfrm>
            <a:off x="335361" y="1604797"/>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Used when there is an asymmetric flow</a:t>
            </a:r>
          </a:p>
        </p:txBody>
      </p:sp>
      <p:sp>
        <p:nvSpPr>
          <p:cNvPr id="5" name="Rectangle 4">
            <a:extLst>
              <a:ext uri="{FF2B5EF4-FFF2-40B4-BE49-F238E27FC236}">
                <a16:creationId xmlns:a16="http://schemas.microsoft.com/office/drawing/2014/main" id="{C9C2A81B-E0CD-5E45-BB82-E9EF035A95B8}"/>
              </a:ext>
            </a:extLst>
          </p:cNvPr>
          <p:cNvSpPr/>
          <p:nvPr/>
        </p:nvSpPr>
        <p:spPr>
          <a:xfrm>
            <a:off x="335361" y="2418583"/>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Understand user’s intent</a:t>
            </a:r>
          </a:p>
        </p:txBody>
      </p:sp>
      <p:sp>
        <p:nvSpPr>
          <p:cNvPr id="6" name="Rectangle 5">
            <a:extLst>
              <a:ext uri="{FF2B5EF4-FFF2-40B4-BE49-F238E27FC236}">
                <a16:creationId xmlns:a16="http://schemas.microsoft.com/office/drawing/2014/main" id="{689030BC-4F09-184D-90B5-8BC4DD2C7E3D}"/>
              </a:ext>
            </a:extLst>
          </p:cNvPr>
          <p:cNvSpPr/>
          <p:nvPr/>
        </p:nvSpPr>
        <p:spPr>
          <a:xfrm>
            <a:off x="338180" y="3232368"/>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Not a certain as a guided flow</a:t>
            </a:r>
          </a:p>
        </p:txBody>
      </p:sp>
      <p:sp>
        <p:nvSpPr>
          <p:cNvPr id="7" name="Rectangle 6">
            <a:extLst>
              <a:ext uri="{FF2B5EF4-FFF2-40B4-BE49-F238E27FC236}">
                <a16:creationId xmlns:a16="http://schemas.microsoft.com/office/drawing/2014/main" id="{860C450A-D77A-B246-920D-449DDC5AFBB2}"/>
              </a:ext>
            </a:extLst>
          </p:cNvPr>
          <p:cNvSpPr/>
          <p:nvPr/>
        </p:nvSpPr>
        <p:spPr>
          <a:xfrm>
            <a:off x="344858" y="4049635"/>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Can be used to determine what to do next</a:t>
            </a:r>
          </a:p>
        </p:txBody>
      </p:sp>
      <p:sp>
        <p:nvSpPr>
          <p:cNvPr id="8" name="Rectangle 7">
            <a:extLst>
              <a:ext uri="{FF2B5EF4-FFF2-40B4-BE49-F238E27FC236}">
                <a16:creationId xmlns:a16="http://schemas.microsoft.com/office/drawing/2014/main" id="{401D9E7B-2181-BB48-9340-00DF5DA1C27B}"/>
              </a:ext>
            </a:extLst>
          </p:cNvPr>
          <p:cNvSpPr/>
          <p:nvPr/>
        </p:nvSpPr>
        <p:spPr>
          <a:xfrm>
            <a:off x="344858" y="4859939"/>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Can be called directly from the bot</a:t>
            </a:r>
          </a:p>
        </p:txBody>
      </p:sp>
      <p:pic>
        <p:nvPicPr>
          <p:cNvPr id="9" name="Graphic 8" descr="Person with Cane">
            <a:extLst>
              <a:ext uri="{FF2B5EF4-FFF2-40B4-BE49-F238E27FC236}">
                <a16:creationId xmlns:a16="http://schemas.microsoft.com/office/drawing/2014/main" id="{E5B9CE2B-6CAC-794B-BACC-46762C7B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4139" y="3457864"/>
            <a:ext cx="931243" cy="931243"/>
          </a:xfrm>
          <a:prstGeom prst="rect">
            <a:avLst/>
          </a:prstGeom>
        </p:spPr>
      </p:pic>
      <p:sp>
        <p:nvSpPr>
          <p:cNvPr id="10" name="Oval Callout 9">
            <a:extLst>
              <a:ext uri="{FF2B5EF4-FFF2-40B4-BE49-F238E27FC236}">
                <a16:creationId xmlns:a16="http://schemas.microsoft.com/office/drawing/2014/main" id="{8D49FC2A-1853-8A43-BF13-65F4513483FF}"/>
              </a:ext>
            </a:extLst>
          </p:cNvPr>
          <p:cNvSpPr/>
          <p:nvPr/>
        </p:nvSpPr>
        <p:spPr>
          <a:xfrm>
            <a:off x="7536160" y="2368623"/>
            <a:ext cx="1219200" cy="81686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Get off my lawn!</a:t>
            </a:r>
          </a:p>
        </p:txBody>
      </p:sp>
      <p:sp>
        <p:nvSpPr>
          <p:cNvPr id="11" name="Rectangle 10">
            <a:extLst>
              <a:ext uri="{FF2B5EF4-FFF2-40B4-BE49-F238E27FC236}">
                <a16:creationId xmlns:a16="http://schemas.microsoft.com/office/drawing/2014/main" id="{944F6A22-7AAF-024A-8536-D34195A0B876}"/>
              </a:ext>
            </a:extLst>
          </p:cNvPr>
          <p:cNvSpPr/>
          <p:nvPr/>
        </p:nvSpPr>
        <p:spPr>
          <a:xfrm>
            <a:off x="9237944" y="3731464"/>
            <a:ext cx="2503721" cy="38404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sp>
        <p:nvSpPr>
          <p:cNvPr id="12" name="Rectangle 11">
            <a:extLst>
              <a:ext uri="{FF2B5EF4-FFF2-40B4-BE49-F238E27FC236}">
                <a16:creationId xmlns:a16="http://schemas.microsoft.com/office/drawing/2014/main" id="{84D880DB-661E-264B-9D2D-45E6056D7ECA}"/>
              </a:ext>
            </a:extLst>
          </p:cNvPr>
          <p:cNvSpPr/>
          <p:nvPr/>
        </p:nvSpPr>
        <p:spPr>
          <a:xfrm>
            <a:off x="9235416" y="2762248"/>
            <a:ext cx="2503721" cy="38404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Nature Language</a:t>
            </a:r>
          </a:p>
        </p:txBody>
      </p:sp>
      <p:cxnSp>
        <p:nvCxnSpPr>
          <p:cNvPr id="14" name="Straight Arrow Connector 13">
            <a:extLst>
              <a:ext uri="{FF2B5EF4-FFF2-40B4-BE49-F238E27FC236}">
                <a16:creationId xmlns:a16="http://schemas.microsoft.com/office/drawing/2014/main" id="{0875A40F-F960-7E44-B9CF-D51B5F18EA46}"/>
              </a:ext>
            </a:extLst>
          </p:cNvPr>
          <p:cNvCxnSpPr>
            <a:cxnSpLocks/>
            <a:stCxn id="9" idx="3"/>
            <a:endCxn id="11" idx="1"/>
          </p:cNvCxnSpPr>
          <p:nvPr/>
        </p:nvCxnSpPr>
        <p:spPr>
          <a:xfrm>
            <a:off x="8275382" y="3923485"/>
            <a:ext cx="962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AEAD7E-A73A-A84C-932A-AB491902C339}"/>
              </a:ext>
            </a:extLst>
          </p:cNvPr>
          <p:cNvCxnSpPr>
            <a:stCxn id="11" idx="0"/>
            <a:endCxn id="12" idx="2"/>
          </p:cNvCxnSpPr>
          <p:nvPr/>
        </p:nvCxnSpPr>
        <p:spPr>
          <a:xfrm flipH="1" flipV="1">
            <a:off x="10487276" y="3146291"/>
            <a:ext cx="2528" cy="585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4EB09525-B447-024A-B728-630DCC71B877}"/>
              </a:ext>
            </a:extLst>
          </p:cNvPr>
          <p:cNvCxnSpPr>
            <a:stCxn id="12" idx="3"/>
            <a:endCxn id="11" idx="3"/>
          </p:cNvCxnSpPr>
          <p:nvPr/>
        </p:nvCxnSpPr>
        <p:spPr>
          <a:xfrm>
            <a:off x="11739136" y="2954269"/>
            <a:ext cx="2528" cy="969216"/>
          </a:xfrm>
          <a:prstGeom prst="bentConnector3">
            <a:avLst>
              <a:gd name="adj1" fmla="val 1215696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76982C-5495-C54F-82BB-ED28015D90A7}"/>
              </a:ext>
            </a:extLst>
          </p:cNvPr>
          <p:cNvSpPr txBox="1"/>
          <p:nvPr/>
        </p:nvSpPr>
        <p:spPr>
          <a:xfrm>
            <a:off x="11202809" y="3266122"/>
            <a:ext cx="686085" cy="338554"/>
          </a:xfrm>
          <a:prstGeom prst="rect">
            <a:avLst/>
          </a:prstGeom>
          <a:noFill/>
        </p:spPr>
        <p:txBody>
          <a:bodyPr wrap="none" rtlCol="0">
            <a:spAutoFit/>
          </a:bodyPr>
          <a:lstStyle/>
          <a:p>
            <a:r>
              <a:rPr lang="en-US" sz="1600" dirty="0"/>
              <a:t>Intent</a:t>
            </a:r>
          </a:p>
        </p:txBody>
      </p:sp>
    </p:spTree>
    <p:extLst>
      <p:ext uri="{BB962C8B-B14F-4D97-AF65-F5344CB8AC3E}">
        <p14:creationId xmlns:p14="http://schemas.microsoft.com/office/powerpoint/2010/main" val="732550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3: Setting up a LUIS Model</a:t>
            </a:r>
          </a:p>
        </p:txBody>
      </p:sp>
    </p:spTree>
    <p:extLst>
      <p:ext uri="{BB962C8B-B14F-4D97-AF65-F5344CB8AC3E}">
        <p14:creationId xmlns:p14="http://schemas.microsoft.com/office/powerpoint/2010/main" val="113823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3: Setting up the LUIS service (30 Minutes)</a:t>
            </a:r>
          </a:p>
        </p:txBody>
      </p:sp>
    </p:spTree>
    <p:extLst>
      <p:ext uri="{BB962C8B-B14F-4D97-AF65-F5344CB8AC3E}">
        <p14:creationId xmlns:p14="http://schemas.microsoft.com/office/powerpoint/2010/main" val="330516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44F7-0C7D-0946-91E7-28D07372123F}"/>
              </a:ext>
            </a:extLst>
          </p:cNvPr>
          <p:cNvSpPr>
            <a:spLocks noGrp="1"/>
          </p:cNvSpPr>
          <p:nvPr>
            <p:ph type="title"/>
          </p:nvPr>
        </p:nvSpPr>
        <p:spPr/>
        <p:txBody>
          <a:bodyPr/>
          <a:lstStyle/>
          <a:p>
            <a:r>
              <a:rPr lang="en-US" dirty="0"/>
              <a:t>Communicating with LUIS</a:t>
            </a:r>
          </a:p>
        </p:txBody>
      </p:sp>
      <p:pic>
        <p:nvPicPr>
          <p:cNvPr id="4" name="Picture 3">
            <a:extLst>
              <a:ext uri="{FF2B5EF4-FFF2-40B4-BE49-F238E27FC236}">
                <a16:creationId xmlns:a16="http://schemas.microsoft.com/office/drawing/2014/main" id="{E145866D-B875-1F45-BD56-1EF9F6BD4849}"/>
              </a:ext>
            </a:extLst>
          </p:cNvPr>
          <p:cNvPicPr>
            <a:picLocks noChangeAspect="1"/>
          </p:cNvPicPr>
          <p:nvPr/>
        </p:nvPicPr>
        <p:blipFill>
          <a:blip r:embed="rId3"/>
          <a:stretch>
            <a:fillRect/>
          </a:stretch>
        </p:blipFill>
        <p:spPr>
          <a:xfrm>
            <a:off x="7751066" y="2634565"/>
            <a:ext cx="2953447" cy="1325563"/>
          </a:xfrm>
          <a:prstGeom prst="rect">
            <a:avLst/>
          </a:prstGeom>
        </p:spPr>
      </p:pic>
      <p:pic>
        <p:nvPicPr>
          <p:cNvPr id="5" name="Picture 4">
            <a:extLst>
              <a:ext uri="{FF2B5EF4-FFF2-40B4-BE49-F238E27FC236}">
                <a16:creationId xmlns:a16="http://schemas.microsoft.com/office/drawing/2014/main" id="{E636AF21-118C-6942-ADD0-E29B17399355}"/>
              </a:ext>
            </a:extLst>
          </p:cNvPr>
          <p:cNvPicPr>
            <a:picLocks noChangeAspect="1"/>
          </p:cNvPicPr>
          <p:nvPr/>
        </p:nvPicPr>
        <p:blipFill>
          <a:blip r:embed="rId4"/>
          <a:stretch>
            <a:fillRect/>
          </a:stretch>
        </p:blipFill>
        <p:spPr>
          <a:xfrm>
            <a:off x="411894" y="2502914"/>
            <a:ext cx="2689727" cy="1588868"/>
          </a:xfrm>
          <a:prstGeom prst="rect">
            <a:avLst/>
          </a:prstGeom>
        </p:spPr>
      </p:pic>
      <p:cxnSp>
        <p:nvCxnSpPr>
          <p:cNvPr id="6" name="Straight Arrow Connector 5">
            <a:extLst>
              <a:ext uri="{FF2B5EF4-FFF2-40B4-BE49-F238E27FC236}">
                <a16:creationId xmlns:a16="http://schemas.microsoft.com/office/drawing/2014/main" id="{A0772244-10C1-684C-AC3B-F9E5C6CE9BDD}"/>
              </a:ext>
            </a:extLst>
          </p:cNvPr>
          <p:cNvCxnSpPr>
            <a:cxnSpLocks/>
          </p:cNvCxnSpPr>
          <p:nvPr/>
        </p:nvCxnSpPr>
        <p:spPr>
          <a:xfrm>
            <a:off x="3168204" y="2859111"/>
            <a:ext cx="3831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E8506C-B98F-1741-94B4-F0B4658AFCF5}"/>
              </a:ext>
            </a:extLst>
          </p:cNvPr>
          <p:cNvSpPr txBox="1"/>
          <p:nvPr/>
        </p:nvSpPr>
        <p:spPr>
          <a:xfrm>
            <a:off x="3682180" y="2372884"/>
            <a:ext cx="2400272" cy="461665"/>
          </a:xfrm>
          <a:prstGeom prst="rect">
            <a:avLst/>
          </a:prstGeom>
          <a:noFill/>
        </p:spPr>
        <p:txBody>
          <a:bodyPr wrap="none" rtlCol="0">
            <a:spAutoFit/>
          </a:bodyPr>
          <a:lstStyle/>
          <a:p>
            <a:r>
              <a:rPr lang="en-US" sz="2400" dirty="0"/>
              <a:t>User entered text</a:t>
            </a:r>
          </a:p>
        </p:txBody>
      </p:sp>
      <p:cxnSp>
        <p:nvCxnSpPr>
          <p:cNvPr id="8" name="Straight Arrow Connector 7">
            <a:extLst>
              <a:ext uri="{FF2B5EF4-FFF2-40B4-BE49-F238E27FC236}">
                <a16:creationId xmlns:a16="http://schemas.microsoft.com/office/drawing/2014/main" id="{81488F5F-94C8-E14B-AC09-2DBDA04087D8}"/>
              </a:ext>
            </a:extLst>
          </p:cNvPr>
          <p:cNvCxnSpPr>
            <a:cxnSpLocks/>
          </p:cNvCxnSpPr>
          <p:nvPr/>
        </p:nvCxnSpPr>
        <p:spPr>
          <a:xfrm flipH="1">
            <a:off x="3168204" y="3786389"/>
            <a:ext cx="3831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A742FF-0085-E640-A5FF-82178207B402}"/>
              </a:ext>
            </a:extLst>
          </p:cNvPr>
          <p:cNvSpPr txBox="1"/>
          <p:nvPr/>
        </p:nvSpPr>
        <p:spPr>
          <a:xfrm>
            <a:off x="3265265" y="3332990"/>
            <a:ext cx="3500125" cy="461665"/>
          </a:xfrm>
          <a:prstGeom prst="rect">
            <a:avLst/>
          </a:prstGeom>
          <a:noFill/>
        </p:spPr>
        <p:txBody>
          <a:bodyPr wrap="none" rtlCol="0">
            <a:spAutoFit/>
          </a:bodyPr>
          <a:lstStyle/>
          <a:p>
            <a:r>
              <a:rPr lang="en-US" sz="2400" dirty="0"/>
              <a:t>Evaluation of entered text</a:t>
            </a:r>
          </a:p>
        </p:txBody>
      </p:sp>
      <p:pic>
        <p:nvPicPr>
          <p:cNvPr id="10" name="Picture 9">
            <a:extLst>
              <a:ext uri="{FF2B5EF4-FFF2-40B4-BE49-F238E27FC236}">
                <a16:creationId xmlns:a16="http://schemas.microsoft.com/office/drawing/2014/main" id="{FCB747A0-7997-C643-B692-9852212EE801}"/>
              </a:ext>
            </a:extLst>
          </p:cNvPr>
          <p:cNvPicPr>
            <a:picLocks noChangeAspect="1"/>
          </p:cNvPicPr>
          <p:nvPr/>
        </p:nvPicPr>
        <p:blipFill>
          <a:blip r:embed="rId5"/>
          <a:stretch>
            <a:fillRect/>
          </a:stretch>
        </p:blipFill>
        <p:spPr>
          <a:xfrm>
            <a:off x="838201" y="4922866"/>
            <a:ext cx="1588868" cy="1588868"/>
          </a:xfrm>
          <a:prstGeom prst="rect">
            <a:avLst/>
          </a:prstGeom>
        </p:spPr>
      </p:pic>
      <p:sp>
        <p:nvSpPr>
          <p:cNvPr id="11" name="TextBox 10">
            <a:extLst>
              <a:ext uri="{FF2B5EF4-FFF2-40B4-BE49-F238E27FC236}">
                <a16:creationId xmlns:a16="http://schemas.microsoft.com/office/drawing/2014/main" id="{67F9A4F5-26AF-C24C-AB1D-6A25525A2CA9}"/>
              </a:ext>
            </a:extLst>
          </p:cNvPr>
          <p:cNvSpPr txBox="1"/>
          <p:nvPr/>
        </p:nvSpPr>
        <p:spPr>
          <a:xfrm>
            <a:off x="2653082" y="5532634"/>
            <a:ext cx="2371162" cy="461665"/>
          </a:xfrm>
          <a:prstGeom prst="rect">
            <a:avLst/>
          </a:prstGeom>
          <a:noFill/>
        </p:spPr>
        <p:txBody>
          <a:bodyPr wrap="none" rtlCol="0">
            <a:spAutoFit/>
          </a:bodyPr>
          <a:lstStyle/>
          <a:p>
            <a:r>
              <a:rPr lang="en-US" sz="2400" dirty="0"/>
              <a:t>Application Logic</a:t>
            </a:r>
          </a:p>
        </p:txBody>
      </p:sp>
      <p:cxnSp>
        <p:nvCxnSpPr>
          <p:cNvPr id="12" name="Straight Arrow Connector 11">
            <a:extLst>
              <a:ext uri="{FF2B5EF4-FFF2-40B4-BE49-F238E27FC236}">
                <a16:creationId xmlns:a16="http://schemas.microsoft.com/office/drawing/2014/main" id="{98AD2B86-D0F0-7540-8DF4-AE85DCAA5342}"/>
              </a:ext>
            </a:extLst>
          </p:cNvPr>
          <p:cNvCxnSpPr/>
          <p:nvPr/>
        </p:nvCxnSpPr>
        <p:spPr>
          <a:xfrm>
            <a:off x="1756756" y="4314423"/>
            <a:ext cx="0" cy="5895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8D2CF20-3504-4F4B-9B8D-3FE3A674188C}"/>
              </a:ext>
            </a:extLst>
          </p:cNvPr>
          <p:cNvSpPr/>
          <p:nvPr/>
        </p:nvSpPr>
        <p:spPr>
          <a:xfrm>
            <a:off x="7145759" y="2502914"/>
            <a:ext cx="521125" cy="1588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t>REST API</a:t>
            </a:r>
          </a:p>
        </p:txBody>
      </p:sp>
      <p:sp>
        <p:nvSpPr>
          <p:cNvPr id="14" name="TextBox 13">
            <a:extLst>
              <a:ext uri="{FF2B5EF4-FFF2-40B4-BE49-F238E27FC236}">
                <a16:creationId xmlns:a16="http://schemas.microsoft.com/office/drawing/2014/main" id="{362DFA83-94DB-A743-B543-E7770F1BB9C4}"/>
              </a:ext>
            </a:extLst>
          </p:cNvPr>
          <p:cNvSpPr txBox="1"/>
          <p:nvPr/>
        </p:nvSpPr>
        <p:spPr>
          <a:xfrm>
            <a:off x="3063854" y="5036754"/>
            <a:ext cx="9128146" cy="400110"/>
          </a:xfrm>
          <a:prstGeom prst="rect">
            <a:avLst/>
          </a:prstGeom>
          <a:noFill/>
          <a:ln>
            <a:solidFill>
              <a:schemeClr val="accent1">
                <a:shade val="50000"/>
              </a:schemeClr>
            </a:solidFill>
          </a:ln>
        </p:spPr>
        <p:txBody>
          <a:bodyPr wrap="square" rtlCol="0">
            <a:spAutoFit/>
          </a:bodyPr>
          <a:lstStyle/>
          <a:p>
            <a:r>
              <a:rPr lang="en-US" sz="2000" dirty="0"/>
              <a:t>{Azure Service URL}?subscription-key={Key}&amp;</a:t>
            </a:r>
            <a:r>
              <a:rPr lang="en-US" sz="2000" dirty="0" err="1"/>
              <a:t>timezoneOffset</a:t>
            </a:r>
            <a:r>
              <a:rPr lang="en-US" sz="2000" dirty="0"/>
              <a:t>=-360&amp;q={user’s text} </a:t>
            </a:r>
          </a:p>
        </p:txBody>
      </p:sp>
      <p:cxnSp>
        <p:nvCxnSpPr>
          <p:cNvPr id="16" name="Straight Connector 15">
            <a:extLst>
              <a:ext uri="{FF2B5EF4-FFF2-40B4-BE49-F238E27FC236}">
                <a16:creationId xmlns:a16="http://schemas.microsoft.com/office/drawing/2014/main" id="{A3C254CF-0132-F841-BEE9-1A50AE568B15}"/>
              </a:ext>
            </a:extLst>
          </p:cNvPr>
          <p:cNvCxnSpPr>
            <a:cxnSpLocks/>
            <a:endCxn id="13" idx="2"/>
          </p:cNvCxnSpPr>
          <p:nvPr/>
        </p:nvCxnSpPr>
        <p:spPr>
          <a:xfrm flipV="1">
            <a:off x="3327465" y="4091781"/>
            <a:ext cx="4078857" cy="92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7B448E8-F6AB-8945-9875-A0DF595B5E45}"/>
              </a:ext>
            </a:extLst>
          </p:cNvPr>
          <p:cNvCxnSpPr>
            <a:endCxn id="13" idx="2"/>
          </p:cNvCxnSpPr>
          <p:nvPr/>
        </p:nvCxnSpPr>
        <p:spPr>
          <a:xfrm flipH="1" flipV="1">
            <a:off x="7406322" y="4091782"/>
            <a:ext cx="4938847" cy="920023"/>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9F85A-B920-5549-A876-1A0DCD00521C}"/>
              </a:ext>
            </a:extLst>
          </p:cNvPr>
          <p:cNvSpPr txBox="1"/>
          <p:nvPr/>
        </p:nvSpPr>
        <p:spPr>
          <a:xfrm>
            <a:off x="5525764" y="5972786"/>
            <a:ext cx="2229649" cy="461665"/>
          </a:xfrm>
          <a:prstGeom prst="rect">
            <a:avLst/>
          </a:prstGeom>
          <a:noFill/>
          <a:ln>
            <a:solidFill>
              <a:schemeClr val="accent1">
                <a:shade val="50000"/>
              </a:schemeClr>
            </a:solidFill>
          </a:ln>
        </p:spPr>
        <p:txBody>
          <a:bodyPr wrap="none" rtlCol="0">
            <a:spAutoFit/>
          </a:bodyPr>
          <a:lstStyle/>
          <a:p>
            <a:r>
              <a:rPr lang="en-US" sz="2400" dirty="0"/>
              <a:t>JSON Response</a:t>
            </a:r>
          </a:p>
        </p:txBody>
      </p:sp>
      <p:cxnSp>
        <p:nvCxnSpPr>
          <p:cNvPr id="21" name="Straight Arrow Connector 20">
            <a:extLst>
              <a:ext uri="{FF2B5EF4-FFF2-40B4-BE49-F238E27FC236}">
                <a16:creationId xmlns:a16="http://schemas.microsoft.com/office/drawing/2014/main" id="{B7E84649-E57B-1948-B4AD-01ECA2C8FB90}"/>
              </a:ext>
            </a:extLst>
          </p:cNvPr>
          <p:cNvCxnSpPr>
            <a:endCxn id="19" idx="0"/>
          </p:cNvCxnSpPr>
          <p:nvPr/>
        </p:nvCxnSpPr>
        <p:spPr>
          <a:xfrm>
            <a:off x="6333420" y="5381135"/>
            <a:ext cx="307169" cy="59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958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B6F9-8A96-7742-94A0-F987A3656664}"/>
              </a:ext>
            </a:extLst>
          </p:cNvPr>
          <p:cNvSpPr>
            <a:spLocks noGrp="1"/>
          </p:cNvSpPr>
          <p:nvPr>
            <p:ph type="title"/>
          </p:nvPr>
        </p:nvSpPr>
        <p:spPr/>
        <p:txBody>
          <a:bodyPr/>
          <a:lstStyle/>
          <a:p>
            <a:r>
              <a:rPr lang="en-US" dirty="0"/>
              <a:t>Expanding Our Simple Model</a:t>
            </a:r>
          </a:p>
        </p:txBody>
      </p:sp>
      <p:pic>
        <p:nvPicPr>
          <p:cNvPr id="4" name="Picture 3">
            <a:extLst>
              <a:ext uri="{FF2B5EF4-FFF2-40B4-BE49-F238E27FC236}">
                <a16:creationId xmlns:a16="http://schemas.microsoft.com/office/drawing/2014/main" id="{87A5DBF5-4375-1346-8DF9-FD352D025DE6}"/>
              </a:ext>
            </a:extLst>
          </p:cNvPr>
          <p:cNvPicPr>
            <a:picLocks noChangeAspect="1"/>
          </p:cNvPicPr>
          <p:nvPr/>
        </p:nvPicPr>
        <p:blipFill>
          <a:blip r:embed="rId2"/>
          <a:stretch>
            <a:fillRect/>
          </a:stretch>
        </p:blipFill>
        <p:spPr>
          <a:xfrm>
            <a:off x="2" y="3226246"/>
            <a:ext cx="2689727" cy="1588868"/>
          </a:xfrm>
          <a:prstGeom prst="rect">
            <a:avLst/>
          </a:prstGeom>
        </p:spPr>
      </p:pic>
      <p:pic>
        <p:nvPicPr>
          <p:cNvPr id="5" name="Picture 4">
            <a:extLst>
              <a:ext uri="{FF2B5EF4-FFF2-40B4-BE49-F238E27FC236}">
                <a16:creationId xmlns:a16="http://schemas.microsoft.com/office/drawing/2014/main" id="{4B2368D7-8980-5240-977D-D3F92068F09E}"/>
              </a:ext>
            </a:extLst>
          </p:cNvPr>
          <p:cNvPicPr>
            <a:picLocks noChangeAspect="1"/>
          </p:cNvPicPr>
          <p:nvPr/>
        </p:nvPicPr>
        <p:blipFill>
          <a:blip r:embed="rId3"/>
          <a:stretch>
            <a:fillRect/>
          </a:stretch>
        </p:blipFill>
        <p:spPr>
          <a:xfrm>
            <a:off x="6232974" y="1707279"/>
            <a:ext cx="2953447" cy="1325563"/>
          </a:xfrm>
          <a:prstGeom prst="rect">
            <a:avLst/>
          </a:prstGeom>
        </p:spPr>
      </p:pic>
      <p:cxnSp>
        <p:nvCxnSpPr>
          <p:cNvPr id="7" name="Elbow Connector 6">
            <a:extLst>
              <a:ext uri="{FF2B5EF4-FFF2-40B4-BE49-F238E27FC236}">
                <a16:creationId xmlns:a16="http://schemas.microsoft.com/office/drawing/2014/main" id="{881A276F-2D18-4044-8E30-BCBE5FB3741D}"/>
              </a:ext>
            </a:extLst>
          </p:cNvPr>
          <p:cNvCxnSpPr>
            <a:stCxn id="4" idx="0"/>
            <a:endCxn id="5" idx="1"/>
          </p:cNvCxnSpPr>
          <p:nvPr/>
        </p:nvCxnSpPr>
        <p:spPr>
          <a:xfrm rot="5400000" flipH="1" flipV="1">
            <a:off x="3360828" y="354101"/>
            <a:ext cx="856185" cy="488810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28CC99-DA6C-0343-B5BF-E24FA8427B5F}"/>
              </a:ext>
            </a:extLst>
          </p:cNvPr>
          <p:cNvSpPr txBox="1"/>
          <p:nvPr/>
        </p:nvSpPr>
        <p:spPr>
          <a:xfrm>
            <a:off x="1509715" y="1984138"/>
            <a:ext cx="4301049" cy="461665"/>
          </a:xfrm>
          <a:prstGeom prst="rect">
            <a:avLst/>
          </a:prstGeom>
          <a:noFill/>
        </p:spPr>
        <p:txBody>
          <a:bodyPr wrap="none" rtlCol="0">
            <a:spAutoFit/>
          </a:bodyPr>
          <a:lstStyle/>
          <a:p>
            <a:r>
              <a:rPr lang="en-US" sz="2400" dirty="0"/>
              <a:t>What does the user want to do?</a:t>
            </a:r>
          </a:p>
        </p:txBody>
      </p:sp>
      <p:sp>
        <p:nvSpPr>
          <p:cNvPr id="9" name="Rectangle 8">
            <a:extLst>
              <a:ext uri="{FF2B5EF4-FFF2-40B4-BE49-F238E27FC236}">
                <a16:creationId xmlns:a16="http://schemas.microsoft.com/office/drawing/2014/main" id="{9AE046ED-8B54-B04F-BD37-81B73771CE1B}"/>
              </a:ext>
            </a:extLst>
          </p:cNvPr>
          <p:cNvSpPr/>
          <p:nvPr/>
        </p:nvSpPr>
        <p:spPr>
          <a:xfrm>
            <a:off x="3110761" y="3429003"/>
            <a:ext cx="7178232" cy="27608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DC38A89A-1EAD-184D-9400-5C33E9291B7D}"/>
              </a:ext>
            </a:extLst>
          </p:cNvPr>
          <p:cNvPicPr>
            <a:picLocks noChangeAspect="1"/>
          </p:cNvPicPr>
          <p:nvPr/>
        </p:nvPicPr>
        <p:blipFill>
          <a:blip r:embed="rId4"/>
          <a:stretch>
            <a:fillRect/>
          </a:stretch>
        </p:blipFill>
        <p:spPr>
          <a:xfrm>
            <a:off x="3219769" y="4372669"/>
            <a:ext cx="2262545" cy="1183779"/>
          </a:xfrm>
          <a:prstGeom prst="rect">
            <a:avLst/>
          </a:prstGeom>
        </p:spPr>
      </p:pic>
      <p:pic>
        <p:nvPicPr>
          <p:cNvPr id="12" name="Picture 11">
            <a:extLst>
              <a:ext uri="{FF2B5EF4-FFF2-40B4-BE49-F238E27FC236}">
                <a16:creationId xmlns:a16="http://schemas.microsoft.com/office/drawing/2014/main" id="{545DD79A-DFFB-844E-A157-5DC1C47413FE}"/>
              </a:ext>
            </a:extLst>
          </p:cNvPr>
          <p:cNvPicPr>
            <a:picLocks noChangeAspect="1"/>
          </p:cNvPicPr>
          <p:nvPr/>
        </p:nvPicPr>
        <p:blipFill>
          <a:blip r:embed="rId4"/>
          <a:stretch>
            <a:fillRect/>
          </a:stretch>
        </p:blipFill>
        <p:spPr>
          <a:xfrm>
            <a:off x="5623109" y="4372669"/>
            <a:ext cx="2262545" cy="1183779"/>
          </a:xfrm>
          <a:prstGeom prst="rect">
            <a:avLst/>
          </a:prstGeom>
        </p:spPr>
      </p:pic>
      <p:pic>
        <p:nvPicPr>
          <p:cNvPr id="13" name="Picture 12">
            <a:extLst>
              <a:ext uri="{FF2B5EF4-FFF2-40B4-BE49-F238E27FC236}">
                <a16:creationId xmlns:a16="http://schemas.microsoft.com/office/drawing/2014/main" id="{5AF6E797-0179-324A-AB22-F00D38412B7A}"/>
              </a:ext>
            </a:extLst>
          </p:cNvPr>
          <p:cNvPicPr>
            <a:picLocks noChangeAspect="1"/>
          </p:cNvPicPr>
          <p:nvPr/>
        </p:nvPicPr>
        <p:blipFill>
          <a:blip r:embed="rId4"/>
          <a:stretch>
            <a:fillRect/>
          </a:stretch>
        </p:blipFill>
        <p:spPr>
          <a:xfrm>
            <a:off x="8026449" y="4372668"/>
            <a:ext cx="2262545" cy="1183779"/>
          </a:xfrm>
          <a:prstGeom prst="rect">
            <a:avLst/>
          </a:prstGeom>
        </p:spPr>
      </p:pic>
      <p:sp>
        <p:nvSpPr>
          <p:cNvPr id="14" name="TextBox 13">
            <a:extLst>
              <a:ext uri="{FF2B5EF4-FFF2-40B4-BE49-F238E27FC236}">
                <a16:creationId xmlns:a16="http://schemas.microsoft.com/office/drawing/2014/main" id="{0EA9AF8B-2F71-3D4F-A410-C87F1F5526B3}"/>
              </a:ext>
            </a:extLst>
          </p:cNvPr>
          <p:cNvSpPr txBox="1"/>
          <p:nvPr/>
        </p:nvSpPr>
        <p:spPr>
          <a:xfrm>
            <a:off x="3326045" y="5614370"/>
            <a:ext cx="2049991" cy="461665"/>
          </a:xfrm>
          <a:prstGeom prst="rect">
            <a:avLst/>
          </a:prstGeom>
          <a:noFill/>
        </p:spPr>
        <p:txBody>
          <a:bodyPr wrap="square" rtlCol="0">
            <a:spAutoFit/>
          </a:bodyPr>
          <a:lstStyle/>
          <a:p>
            <a:r>
              <a:rPr lang="en-US" sz="2400" dirty="0"/>
              <a:t>Create a bug</a:t>
            </a:r>
          </a:p>
        </p:txBody>
      </p:sp>
      <p:sp>
        <p:nvSpPr>
          <p:cNvPr id="15" name="TextBox 14">
            <a:extLst>
              <a:ext uri="{FF2B5EF4-FFF2-40B4-BE49-F238E27FC236}">
                <a16:creationId xmlns:a16="http://schemas.microsoft.com/office/drawing/2014/main" id="{D60C1556-4342-A840-9F7A-1D3ED2246B70}"/>
              </a:ext>
            </a:extLst>
          </p:cNvPr>
          <p:cNvSpPr txBox="1"/>
          <p:nvPr/>
        </p:nvSpPr>
        <p:spPr>
          <a:xfrm>
            <a:off x="2667035" y="2477679"/>
            <a:ext cx="1105468" cy="461665"/>
          </a:xfrm>
          <a:prstGeom prst="rect">
            <a:avLst/>
          </a:prstGeom>
          <a:noFill/>
        </p:spPr>
        <p:txBody>
          <a:bodyPr wrap="square" rtlCol="0">
            <a:spAutoFit/>
          </a:bodyPr>
          <a:lstStyle/>
          <a:p>
            <a:r>
              <a:rPr lang="en-US" sz="2400" dirty="0"/>
              <a:t>Intent</a:t>
            </a:r>
          </a:p>
        </p:txBody>
      </p:sp>
      <p:sp>
        <p:nvSpPr>
          <p:cNvPr id="16" name="TextBox 15">
            <a:extLst>
              <a:ext uri="{FF2B5EF4-FFF2-40B4-BE49-F238E27FC236}">
                <a16:creationId xmlns:a16="http://schemas.microsoft.com/office/drawing/2014/main" id="{06D36C0F-A72F-D748-BACE-9E900BE50BE2}"/>
              </a:ext>
            </a:extLst>
          </p:cNvPr>
          <p:cNvSpPr txBox="1"/>
          <p:nvPr/>
        </p:nvSpPr>
        <p:spPr>
          <a:xfrm>
            <a:off x="5326251" y="5614370"/>
            <a:ext cx="3299552" cy="461665"/>
          </a:xfrm>
          <a:prstGeom prst="rect">
            <a:avLst/>
          </a:prstGeom>
          <a:noFill/>
        </p:spPr>
        <p:txBody>
          <a:bodyPr wrap="square" rtlCol="0">
            <a:spAutoFit/>
          </a:bodyPr>
          <a:lstStyle/>
          <a:p>
            <a:r>
              <a:rPr lang="en-US" sz="2400" dirty="0"/>
              <a:t>Change a bug’s status</a:t>
            </a:r>
          </a:p>
        </p:txBody>
      </p:sp>
      <p:sp>
        <p:nvSpPr>
          <p:cNvPr id="17" name="TextBox 16">
            <a:extLst>
              <a:ext uri="{FF2B5EF4-FFF2-40B4-BE49-F238E27FC236}">
                <a16:creationId xmlns:a16="http://schemas.microsoft.com/office/drawing/2014/main" id="{7914E547-97D2-D640-B393-D950C04AB166}"/>
              </a:ext>
            </a:extLst>
          </p:cNvPr>
          <p:cNvSpPr txBox="1"/>
          <p:nvPr/>
        </p:nvSpPr>
        <p:spPr>
          <a:xfrm>
            <a:off x="8401297" y="5626952"/>
            <a:ext cx="1696298" cy="461665"/>
          </a:xfrm>
          <a:prstGeom prst="rect">
            <a:avLst/>
          </a:prstGeom>
          <a:noFill/>
        </p:spPr>
        <p:txBody>
          <a:bodyPr wrap="none" rtlCol="0">
            <a:spAutoFit/>
          </a:bodyPr>
          <a:lstStyle/>
          <a:p>
            <a:r>
              <a:rPr lang="en-US" sz="2400" dirty="0"/>
              <a:t>Close a bug</a:t>
            </a:r>
          </a:p>
        </p:txBody>
      </p:sp>
      <p:cxnSp>
        <p:nvCxnSpPr>
          <p:cNvPr id="19" name="Elbow Connector 18">
            <a:extLst>
              <a:ext uri="{FF2B5EF4-FFF2-40B4-BE49-F238E27FC236}">
                <a16:creationId xmlns:a16="http://schemas.microsoft.com/office/drawing/2014/main" id="{959B5808-FF9B-FD4C-BF16-D02D96298909}"/>
              </a:ext>
            </a:extLst>
          </p:cNvPr>
          <p:cNvCxnSpPr>
            <a:endCxn id="11" idx="0"/>
          </p:cNvCxnSpPr>
          <p:nvPr/>
        </p:nvCxnSpPr>
        <p:spPr>
          <a:xfrm>
            <a:off x="2565779" y="4020680"/>
            <a:ext cx="1785263" cy="351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870BB1E-FC37-4D45-87C5-BF009D67143A}"/>
              </a:ext>
            </a:extLst>
          </p:cNvPr>
          <p:cNvCxnSpPr>
            <a:endCxn id="12" idx="0"/>
          </p:cNvCxnSpPr>
          <p:nvPr/>
        </p:nvCxnSpPr>
        <p:spPr>
          <a:xfrm>
            <a:off x="2524837" y="4020680"/>
            <a:ext cx="4229545" cy="351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EAB06FA-1FE9-8F44-8FFE-FF7DF4CB6A8D}"/>
              </a:ext>
            </a:extLst>
          </p:cNvPr>
          <p:cNvCxnSpPr>
            <a:endCxn id="13" idx="0"/>
          </p:cNvCxnSpPr>
          <p:nvPr/>
        </p:nvCxnSpPr>
        <p:spPr>
          <a:xfrm>
            <a:off x="2565779" y="4020679"/>
            <a:ext cx="6591943" cy="351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53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F722C5F-A25D-EB44-B0B9-29A5B155D27C}"/>
              </a:ext>
            </a:extLst>
          </p:cNvPr>
          <p:cNvPicPr>
            <a:picLocks noChangeAspect="1"/>
          </p:cNvPicPr>
          <p:nvPr/>
        </p:nvPicPr>
        <p:blipFill>
          <a:blip r:embed="rId2"/>
          <a:stretch>
            <a:fillRect/>
          </a:stretch>
        </p:blipFill>
        <p:spPr>
          <a:xfrm>
            <a:off x="1202416" y="5278185"/>
            <a:ext cx="1607176" cy="1587576"/>
          </a:xfrm>
          <a:prstGeom prst="rect">
            <a:avLst/>
          </a:prstGeom>
        </p:spPr>
      </p:pic>
      <p:sp>
        <p:nvSpPr>
          <p:cNvPr id="2" name="Title 1">
            <a:extLst>
              <a:ext uri="{FF2B5EF4-FFF2-40B4-BE49-F238E27FC236}">
                <a16:creationId xmlns:a16="http://schemas.microsoft.com/office/drawing/2014/main" id="{BC0AB6F9-8A96-7742-94A0-F987A3656664}"/>
              </a:ext>
            </a:extLst>
          </p:cNvPr>
          <p:cNvSpPr>
            <a:spLocks noGrp="1"/>
          </p:cNvSpPr>
          <p:nvPr>
            <p:ph type="title"/>
          </p:nvPr>
        </p:nvSpPr>
        <p:spPr/>
        <p:txBody>
          <a:bodyPr/>
          <a:lstStyle/>
          <a:p>
            <a:r>
              <a:rPr lang="en-US" dirty="0"/>
              <a:t>Outside of Our Custom App</a:t>
            </a:r>
          </a:p>
        </p:txBody>
      </p:sp>
      <p:pic>
        <p:nvPicPr>
          <p:cNvPr id="5" name="Picture 4">
            <a:extLst>
              <a:ext uri="{FF2B5EF4-FFF2-40B4-BE49-F238E27FC236}">
                <a16:creationId xmlns:a16="http://schemas.microsoft.com/office/drawing/2014/main" id="{4B2368D7-8980-5240-977D-D3F92068F09E}"/>
              </a:ext>
            </a:extLst>
          </p:cNvPr>
          <p:cNvPicPr>
            <a:picLocks noChangeAspect="1"/>
          </p:cNvPicPr>
          <p:nvPr/>
        </p:nvPicPr>
        <p:blipFill>
          <a:blip r:embed="rId3"/>
          <a:stretch>
            <a:fillRect/>
          </a:stretch>
        </p:blipFill>
        <p:spPr>
          <a:xfrm>
            <a:off x="7335547" y="1435456"/>
            <a:ext cx="2953447" cy="1325563"/>
          </a:xfrm>
          <a:prstGeom prst="rect">
            <a:avLst/>
          </a:prstGeom>
        </p:spPr>
      </p:pic>
      <p:sp>
        <p:nvSpPr>
          <p:cNvPr id="9" name="Rectangle 8">
            <a:extLst>
              <a:ext uri="{FF2B5EF4-FFF2-40B4-BE49-F238E27FC236}">
                <a16:creationId xmlns:a16="http://schemas.microsoft.com/office/drawing/2014/main" id="{9AE046ED-8B54-B04F-BD37-81B73771CE1B}"/>
              </a:ext>
            </a:extLst>
          </p:cNvPr>
          <p:cNvSpPr/>
          <p:nvPr/>
        </p:nvSpPr>
        <p:spPr>
          <a:xfrm>
            <a:off x="3110761" y="3429002"/>
            <a:ext cx="7178232" cy="27109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545DD79A-DFFB-844E-A157-5DC1C47413FE}"/>
              </a:ext>
            </a:extLst>
          </p:cNvPr>
          <p:cNvPicPr>
            <a:picLocks noChangeAspect="1"/>
          </p:cNvPicPr>
          <p:nvPr/>
        </p:nvPicPr>
        <p:blipFill>
          <a:blip r:embed="rId4"/>
          <a:stretch>
            <a:fillRect/>
          </a:stretch>
        </p:blipFill>
        <p:spPr>
          <a:xfrm>
            <a:off x="5623108" y="4069424"/>
            <a:ext cx="2262545" cy="1183779"/>
          </a:xfrm>
          <a:prstGeom prst="rect">
            <a:avLst/>
          </a:prstGeom>
        </p:spPr>
      </p:pic>
      <p:sp>
        <p:nvSpPr>
          <p:cNvPr id="14" name="TextBox 13">
            <a:extLst>
              <a:ext uri="{FF2B5EF4-FFF2-40B4-BE49-F238E27FC236}">
                <a16:creationId xmlns:a16="http://schemas.microsoft.com/office/drawing/2014/main" id="{0EA9AF8B-2F71-3D4F-A410-C87F1F5526B3}"/>
              </a:ext>
            </a:extLst>
          </p:cNvPr>
          <p:cNvSpPr txBox="1"/>
          <p:nvPr/>
        </p:nvSpPr>
        <p:spPr>
          <a:xfrm>
            <a:off x="3483444" y="5278186"/>
            <a:ext cx="1555845" cy="830997"/>
          </a:xfrm>
          <a:prstGeom prst="rect">
            <a:avLst/>
          </a:prstGeom>
          <a:noFill/>
        </p:spPr>
        <p:txBody>
          <a:bodyPr wrap="square" rtlCol="0">
            <a:spAutoFit/>
          </a:bodyPr>
          <a:lstStyle/>
          <a:p>
            <a:r>
              <a:rPr lang="en-US" sz="2400" dirty="0"/>
              <a:t>Create a bug</a:t>
            </a:r>
          </a:p>
        </p:txBody>
      </p:sp>
      <p:sp>
        <p:nvSpPr>
          <p:cNvPr id="16" name="TextBox 15">
            <a:extLst>
              <a:ext uri="{FF2B5EF4-FFF2-40B4-BE49-F238E27FC236}">
                <a16:creationId xmlns:a16="http://schemas.microsoft.com/office/drawing/2014/main" id="{06D36C0F-A72F-D748-BACE-9E900BE50BE2}"/>
              </a:ext>
            </a:extLst>
          </p:cNvPr>
          <p:cNvSpPr txBox="1"/>
          <p:nvPr/>
        </p:nvSpPr>
        <p:spPr>
          <a:xfrm>
            <a:off x="5039290" y="5539043"/>
            <a:ext cx="3663199" cy="461665"/>
          </a:xfrm>
          <a:prstGeom prst="rect">
            <a:avLst/>
          </a:prstGeom>
          <a:noFill/>
        </p:spPr>
        <p:txBody>
          <a:bodyPr wrap="square" rtlCol="0">
            <a:spAutoFit/>
          </a:bodyPr>
          <a:lstStyle/>
          <a:p>
            <a:r>
              <a:rPr lang="en-US" sz="2400" dirty="0"/>
              <a:t>Change a bug’s status</a:t>
            </a:r>
          </a:p>
        </p:txBody>
      </p:sp>
      <p:sp>
        <p:nvSpPr>
          <p:cNvPr id="17" name="TextBox 16">
            <a:extLst>
              <a:ext uri="{FF2B5EF4-FFF2-40B4-BE49-F238E27FC236}">
                <a16:creationId xmlns:a16="http://schemas.microsoft.com/office/drawing/2014/main" id="{7914E547-97D2-D640-B393-D950C04AB166}"/>
              </a:ext>
            </a:extLst>
          </p:cNvPr>
          <p:cNvSpPr txBox="1"/>
          <p:nvPr/>
        </p:nvSpPr>
        <p:spPr>
          <a:xfrm>
            <a:off x="8366772" y="5579532"/>
            <a:ext cx="1696298" cy="461665"/>
          </a:xfrm>
          <a:prstGeom prst="rect">
            <a:avLst/>
          </a:prstGeom>
          <a:noFill/>
        </p:spPr>
        <p:txBody>
          <a:bodyPr wrap="none" rtlCol="0">
            <a:spAutoFit/>
          </a:bodyPr>
          <a:lstStyle/>
          <a:p>
            <a:r>
              <a:rPr lang="en-US" sz="2400" dirty="0"/>
              <a:t>Close a bug</a:t>
            </a:r>
          </a:p>
        </p:txBody>
      </p:sp>
      <p:cxnSp>
        <p:nvCxnSpPr>
          <p:cNvPr id="6" name="Straight Arrow Connector 5">
            <a:extLst>
              <a:ext uri="{FF2B5EF4-FFF2-40B4-BE49-F238E27FC236}">
                <a16:creationId xmlns:a16="http://schemas.microsoft.com/office/drawing/2014/main" id="{A507207A-155E-9144-B3F4-A38FA03266AC}"/>
              </a:ext>
            </a:extLst>
          </p:cNvPr>
          <p:cNvCxnSpPr>
            <a:stCxn id="5" idx="2"/>
          </p:cNvCxnSpPr>
          <p:nvPr/>
        </p:nvCxnSpPr>
        <p:spPr>
          <a:xfrm flipH="1">
            <a:off x="8802807" y="2761017"/>
            <a:ext cx="9464" cy="6380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972E45-9D2C-3348-8A89-42D94023B0BE}"/>
              </a:ext>
            </a:extLst>
          </p:cNvPr>
          <p:cNvSpPr txBox="1"/>
          <p:nvPr/>
        </p:nvSpPr>
        <p:spPr>
          <a:xfrm>
            <a:off x="4943873" y="3645709"/>
            <a:ext cx="3439479" cy="461665"/>
          </a:xfrm>
          <a:prstGeom prst="rect">
            <a:avLst/>
          </a:prstGeom>
          <a:noFill/>
        </p:spPr>
        <p:txBody>
          <a:bodyPr wrap="square" rtlCol="0">
            <a:spAutoFit/>
          </a:bodyPr>
          <a:lstStyle/>
          <a:p>
            <a:r>
              <a:rPr lang="en-US" sz="2400" dirty="0"/>
              <a:t>Multi-Purpose Bot</a:t>
            </a:r>
          </a:p>
        </p:txBody>
      </p:sp>
      <p:pic>
        <p:nvPicPr>
          <p:cNvPr id="25" name="Picture 24">
            <a:extLst>
              <a:ext uri="{FF2B5EF4-FFF2-40B4-BE49-F238E27FC236}">
                <a16:creationId xmlns:a16="http://schemas.microsoft.com/office/drawing/2014/main" id="{FE0B9279-1304-E64E-AF4E-EF146D9D8248}"/>
              </a:ext>
            </a:extLst>
          </p:cNvPr>
          <p:cNvPicPr>
            <a:picLocks noChangeAspect="1"/>
          </p:cNvPicPr>
          <p:nvPr/>
        </p:nvPicPr>
        <p:blipFill>
          <a:blip r:embed="rId5"/>
          <a:stretch>
            <a:fillRect/>
          </a:stretch>
        </p:blipFill>
        <p:spPr>
          <a:xfrm>
            <a:off x="116443" y="4372669"/>
            <a:ext cx="1174611" cy="1093417"/>
          </a:xfrm>
          <a:prstGeom prst="rect">
            <a:avLst/>
          </a:prstGeom>
        </p:spPr>
      </p:pic>
      <p:pic>
        <p:nvPicPr>
          <p:cNvPr id="26" name="Picture 25">
            <a:extLst>
              <a:ext uri="{FF2B5EF4-FFF2-40B4-BE49-F238E27FC236}">
                <a16:creationId xmlns:a16="http://schemas.microsoft.com/office/drawing/2014/main" id="{3CDEF1ED-58D5-B940-801D-B6F7B98C34C2}"/>
              </a:ext>
            </a:extLst>
          </p:cNvPr>
          <p:cNvPicPr>
            <a:picLocks noChangeAspect="1"/>
          </p:cNvPicPr>
          <p:nvPr/>
        </p:nvPicPr>
        <p:blipFill>
          <a:blip r:embed="rId6"/>
          <a:stretch>
            <a:fillRect/>
          </a:stretch>
        </p:blipFill>
        <p:spPr>
          <a:xfrm>
            <a:off x="158809" y="5488434"/>
            <a:ext cx="1119924" cy="1093417"/>
          </a:xfrm>
          <a:prstGeom prst="rect">
            <a:avLst/>
          </a:prstGeom>
        </p:spPr>
      </p:pic>
      <p:pic>
        <p:nvPicPr>
          <p:cNvPr id="27" name="Picture 26">
            <a:extLst>
              <a:ext uri="{FF2B5EF4-FFF2-40B4-BE49-F238E27FC236}">
                <a16:creationId xmlns:a16="http://schemas.microsoft.com/office/drawing/2014/main" id="{1A8F1A5B-12E6-6B46-86C1-F654AD49938F}"/>
              </a:ext>
            </a:extLst>
          </p:cNvPr>
          <p:cNvPicPr>
            <a:picLocks noChangeAspect="1"/>
          </p:cNvPicPr>
          <p:nvPr/>
        </p:nvPicPr>
        <p:blipFill>
          <a:blip r:embed="rId7"/>
          <a:stretch>
            <a:fillRect/>
          </a:stretch>
        </p:blipFill>
        <p:spPr>
          <a:xfrm>
            <a:off x="186354" y="2134255"/>
            <a:ext cx="2184759" cy="1290575"/>
          </a:xfrm>
          <a:prstGeom prst="rect">
            <a:avLst/>
          </a:prstGeom>
        </p:spPr>
      </p:pic>
      <p:pic>
        <p:nvPicPr>
          <p:cNvPr id="28" name="Picture 27">
            <a:extLst>
              <a:ext uri="{FF2B5EF4-FFF2-40B4-BE49-F238E27FC236}">
                <a16:creationId xmlns:a16="http://schemas.microsoft.com/office/drawing/2014/main" id="{4FE3F1C2-7869-7943-897A-6D151CC701AB}"/>
              </a:ext>
            </a:extLst>
          </p:cNvPr>
          <p:cNvPicPr>
            <a:picLocks noChangeAspect="1"/>
          </p:cNvPicPr>
          <p:nvPr/>
        </p:nvPicPr>
        <p:blipFill>
          <a:blip r:embed="rId8"/>
          <a:stretch>
            <a:fillRect/>
          </a:stretch>
        </p:blipFill>
        <p:spPr>
          <a:xfrm>
            <a:off x="1441016" y="4326569"/>
            <a:ext cx="1126057" cy="1093417"/>
          </a:xfrm>
          <a:prstGeom prst="rect">
            <a:avLst/>
          </a:prstGeom>
        </p:spPr>
      </p:pic>
      <p:sp>
        <p:nvSpPr>
          <p:cNvPr id="29" name="Rectangle 28">
            <a:extLst>
              <a:ext uri="{FF2B5EF4-FFF2-40B4-BE49-F238E27FC236}">
                <a16:creationId xmlns:a16="http://schemas.microsoft.com/office/drawing/2014/main" id="{28080175-ECC0-D84C-AC95-249BCBF9B8E2}"/>
              </a:ext>
            </a:extLst>
          </p:cNvPr>
          <p:cNvSpPr/>
          <p:nvPr/>
        </p:nvSpPr>
        <p:spPr>
          <a:xfrm>
            <a:off x="66248" y="1984982"/>
            <a:ext cx="2650784" cy="4729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0" name="Elbow Connector 19">
            <a:extLst>
              <a:ext uri="{FF2B5EF4-FFF2-40B4-BE49-F238E27FC236}">
                <a16:creationId xmlns:a16="http://schemas.microsoft.com/office/drawing/2014/main" id="{F5ECCF98-9BC0-DE43-B212-D842957678B6}"/>
              </a:ext>
            </a:extLst>
          </p:cNvPr>
          <p:cNvCxnSpPr>
            <a:cxnSpLocks/>
            <a:endCxn id="9" idx="0"/>
          </p:cNvCxnSpPr>
          <p:nvPr/>
        </p:nvCxnSpPr>
        <p:spPr>
          <a:xfrm>
            <a:off x="2717031" y="2761017"/>
            <a:ext cx="3982847" cy="66798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BF378B5-941F-BF4B-B9AE-BDF4FF517638}"/>
              </a:ext>
            </a:extLst>
          </p:cNvPr>
          <p:cNvPicPr>
            <a:picLocks noChangeAspect="1"/>
          </p:cNvPicPr>
          <p:nvPr/>
        </p:nvPicPr>
        <p:blipFill>
          <a:blip r:embed="rId9"/>
          <a:stretch>
            <a:fillRect/>
          </a:stretch>
        </p:blipFill>
        <p:spPr>
          <a:xfrm>
            <a:off x="793459" y="3399100"/>
            <a:ext cx="1098700" cy="1093419"/>
          </a:xfrm>
          <a:prstGeom prst="rect">
            <a:avLst/>
          </a:prstGeom>
        </p:spPr>
      </p:pic>
      <p:sp>
        <p:nvSpPr>
          <p:cNvPr id="33" name="TextBox 32">
            <a:extLst>
              <a:ext uri="{FF2B5EF4-FFF2-40B4-BE49-F238E27FC236}">
                <a16:creationId xmlns:a16="http://schemas.microsoft.com/office/drawing/2014/main" id="{3EFF86D8-B478-4444-8EAC-F77DEFD5CF4E}"/>
              </a:ext>
            </a:extLst>
          </p:cNvPr>
          <p:cNvSpPr txBox="1"/>
          <p:nvPr/>
        </p:nvSpPr>
        <p:spPr>
          <a:xfrm>
            <a:off x="4102429" y="2314456"/>
            <a:ext cx="1993572" cy="461665"/>
          </a:xfrm>
          <a:prstGeom prst="rect">
            <a:avLst/>
          </a:prstGeom>
          <a:noFill/>
        </p:spPr>
        <p:txBody>
          <a:bodyPr wrap="square" rtlCol="0">
            <a:spAutoFit/>
          </a:bodyPr>
          <a:lstStyle/>
          <a:p>
            <a:r>
              <a:rPr lang="en-US" sz="2400" dirty="0"/>
              <a:t>Channels</a:t>
            </a:r>
          </a:p>
        </p:txBody>
      </p:sp>
    </p:spTree>
    <p:extLst>
      <p:ext uri="{BB962C8B-B14F-4D97-AF65-F5344CB8AC3E}">
        <p14:creationId xmlns:p14="http://schemas.microsoft.com/office/powerpoint/2010/main" val="363390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4: Calling into our LUIS service (20 minutes)</a:t>
            </a:r>
          </a:p>
        </p:txBody>
      </p:sp>
    </p:spTree>
    <p:extLst>
      <p:ext uri="{BB962C8B-B14F-4D97-AF65-F5344CB8AC3E}">
        <p14:creationId xmlns:p14="http://schemas.microsoft.com/office/powerpoint/2010/main" val="2845441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Tree>
    <p:extLst>
      <p:ext uri="{BB962C8B-B14F-4D97-AF65-F5344CB8AC3E}">
        <p14:creationId xmlns:p14="http://schemas.microsoft.com/office/powerpoint/2010/main" val="149323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8270709" cy="4525963"/>
          </a:xfrm>
        </p:spPr>
        <p:txBody>
          <a:bodyPr vert="horz" wrap="square" lIns="91440" tIns="45720" rIns="91440" bIns="45720" numCol="1" rtlCol="0" anchor="t" anchorCtr="0" compatLnSpc="1">
            <a:prstTxWarp prst="textNoShape">
              <a:avLst/>
            </a:prstTxWarp>
            <a:noAutofit/>
          </a:bodyPr>
          <a:lstStyle/>
          <a:p>
            <a:r>
              <a:rPr lang="en-US" sz="3600" dirty="0"/>
              <a:t>Require huge amounts of clean, accurate &amp; contextual data</a:t>
            </a:r>
          </a:p>
          <a:p>
            <a:r>
              <a:rPr lang="en-US" sz="3600" dirty="0"/>
              <a:t>Tend to be task specific </a:t>
            </a:r>
          </a:p>
          <a:p>
            <a:r>
              <a:rPr lang="en-US" sz="3600" dirty="0"/>
              <a:t>Require lots of domain specific knowledge</a:t>
            </a:r>
          </a:p>
          <a:p>
            <a:r>
              <a:rPr lang="en-US" sz="3600" dirty="0"/>
              <a:t>Cannot handle nuance &amp; causation  </a:t>
            </a:r>
          </a:p>
          <a:p>
            <a:r>
              <a:rPr lang="en-US" sz="36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8208235" y="1600201"/>
            <a:ext cx="3872836" cy="3238659"/>
          </a:xfrm>
          <a:prstGeom prst="rect">
            <a:avLst/>
          </a:prstGeom>
        </p:spPr>
      </p:pic>
    </p:spTree>
    <p:extLst>
      <p:ext uri="{BB962C8B-B14F-4D97-AF65-F5344CB8AC3E}">
        <p14:creationId xmlns:p14="http://schemas.microsoft.com/office/powerpoint/2010/main" val="480153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B59E-057A-DA4D-9A36-EB5BE2445B0F}"/>
              </a:ext>
            </a:extLst>
          </p:cNvPr>
          <p:cNvSpPr>
            <a:spLocks noGrp="1"/>
          </p:cNvSpPr>
          <p:nvPr>
            <p:ph type="title"/>
          </p:nvPr>
        </p:nvSpPr>
        <p:spPr/>
        <p:txBody>
          <a:bodyPr/>
          <a:lstStyle/>
          <a:p>
            <a:r>
              <a:rPr lang="en-US" dirty="0"/>
              <a:t>Are these the same?</a:t>
            </a:r>
          </a:p>
        </p:txBody>
      </p:sp>
      <p:sp>
        <p:nvSpPr>
          <p:cNvPr id="4" name="Rectangle 3">
            <a:extLst>
              <a:ext uri="{FF2B5EF4-FFF2-40B4-BE49-F238E27FC236}">
                <a16:creationId xmlns:a16="http://schemas.microsoft.com/office/drawing/2014/main" id="{18626720-F8BF-564E-8C67-91A6FBF9C6E4}"/>
              </a:ext>
            </a:extLst>
          </p:cNvPr>
          <p:cNvSpPr/>
          <p:nvPr/>
        </p:nvSpPr>
        <p:spPr>
          <a:xfrm>
            <a:off x="838200" y="1690689"/>
            <a:ext cx="6257291"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Artificial Intelligence</a:t>
            </a:r>
          </a:p>
        </p:txBody>
      </p:sp>
      <p:sp>
        <p:nvSpPr>
          <p:cNvPr id="5" name="Rectangle 4">
            <a:extLst>
              <a:ext uri="{FF2B5EF4-FFF2-40B4-BE49-F238E27FC236}">
                <a16:creationId xmlns:a16="http://schemas.microsoft.com/office/drawing/2014/main" id="{D8074177-5F39-5E44-AAD2-F29EB99C13C2}"/>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 Learning</a:t>
            </a:r>
          </a:p>
        </p:txBody>
      </p:sp>
      <p:sp>
        <p:nvSpPr>
          <p:cNvPr id="6" name="Rectangle 5">
            <a:extLst>
              <a:ext uri="{FF2B5EF4-FFF2-40B4-BE49-F238E27FC236}">
                <a16:creationId xmlns:a16="http://schemas.microsoft.com/office/drawing/2014/main" id="{129141FB-3065-E749-B881-27359DD876AA}"/>
              </a:ext>
            </a:extLst>
          </p:cNvPr>
          <p:cNvSpPr/>
          <p:nvPr/>
        </p:nvSpPr>
        <p:spPr>
          <a:xfrm>
            <a:off x="838200" y="3184949"/>
            <a:ext cx="6257291"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pic>
        <p:nvPicPr>
          <p:cNvPr id="7" name="Picture 6">
            <a:extLst>
              <a:ext uri="{FF2B5EF4-FFF2-40B4-BE49-F238E27FC236}">
                <a16:creationId xmlns:a16="http://schemas.microsoft.com/office/drawing/2014/main" id="{72657216-94AD-4C46-88AA-4B29A11CC258}"/>
              </a:ext>
            </a:extLst>
          </p:cNvPr>
          <p:cNvPicPr>
            <a:picLocks noChangeAspect="1"/>
          </p:cNvPicPr>
          <p:nvPr/>
        </p:nvPicPr>
        <p:blipFill>
          <a:blip r:embed="rId3"/>
          <a:stretch>
            <a:fillRect/>
          </a:stretch>
        </p:blipFill>
        <p:spPr>
          <a:xfrm>
            <a:off x="7848299" y="1330796"/>
            <a:ext cx="4334933" cy="4334933"/>
          </a:xfrm>
          <a:prstGeom prst="rect">
            <a:avLst/>
          </a:prstGeom>
        </p:spPr>
      </p:pic>
    </p:spTree>
    <p:extLst>
      <p:ext uri="{BB962C8B-B14F-4D97-AF65-F5344CB8AC3E}">
        <p14:creationId xmlns:p14="http://schemas.microsoft.com/office/powerpoint/2010/main" val="972014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a:t>What is it being used for?</a:t>
            </a:r>
          </a:p>
        </p:txBody>
      </p:sp>
      <p:graphicFrame>
        <p:nvGraphicFramePr>
          <p:cNvPr id="4" name="Diagram 3">
            <a:extLst>
              <a:ext uri="{FF2B5EF4-FFF2-40B4-BE49-F238E27FC236}">
                <a16:creationId xmlns:a16="http://schemas.microsoft.com/office/drawing/2014/main" id="{B808039E-5F0B-4A38-B8CA-82D3A5C56CE0}"/>
              </a:ext>
            </a:extLst>
          </p:cNvPr>
          <p:cNvGraphicFramePr/>
          <p:nvPr/>
        </p:nvGraphicFramePr>
        <p:xfrm>
          <a:off x="500735" y="1471296"/>
          <a:ext cx="11430000" cy="481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611504" y="1326636"/>
            <a:ext cx="3357563" cy="1641477"/>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3" name="Picture 12">
            <a:extLst>
              <a:ext uri="{FF2B5EF4-FFF2-40B4-BE49-F238E27FC236}">
                <a16:creationId xmlns:a16="http://schemas.microsoft.com/office/drawing/2014/main" id="{36EBD5B7-331E-BE4E-B866-4321453723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8656" b="4817"/>
          <a:stretch/>
        </p:blipFill>
        <p:spPr>
          <a:xfrm>
            <a:off x="4536953" y="1645922"/>
            <a:ext cx="3357771" cy="1293615"/>
          </a:xfrm>
          <a:prstGeom prst="rect">
            <a:avLst/>
          </a:prstGeom>
        </p:spPr>
      </p:pic>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4536953" y="4155760"/>
            <a:ext cx="3357771" cy="1322192"/>
          </a:xfrm>
          <a:prstGeom prst="rect">
            <a:avLst/>
          </a:prstGeom>
        </p:spPr>
      </p:pic>
      <p:pic>
        <p:nvPicPr>
          <p:cNvPr id="22" name="Picture 21">
            <a:extLst>
              <a:ext uri="{FF2B5EF4-FFF2-40B4-BE49-F238E27FC236}">
                <a16:creationId xmlns:a16="http://schemas.microsoft.com/office/drawing/2014/main" id="{9C426FBA-EB39-8E4F-9103-F20DBC23E6C7}"/>
              </a:ext>
            </a:extLst>
          </p:cNvPr>
          <p:cNvPicPr>
            <a:picLocks noChangeAspect="1"/>
          </p:cNvPicPr>
          <p:nvPr/>
        </p:nvPicPr>
        <p:blipFill rotWithShape="1">
          <a:blip r:embed="rId10">
            <a:extLst>
              <a:ext uri="{28A0092B-C50C-407E-A947-70E740481C1C}">
                <a14:useLocalDpi xmlns:a14="http://schemas.microsoft.com/office/drawing/2010/main" val="0"/>
              </a:ext>
            </a:extLst>
          </a:blip>
          <a:srcRect t="21146" b="21146"/>
          <a:stretch/>
        </p:blipFill>
        <p:spPr>
          <a:xfrm>
            <a:off x="8465652" y="4155760"/>
            <a:ext cx="3357563" cy="1090611"/>
          </a:xfrm>
          <a:prstGeom prst="rect">
            <a:avLst/>
          </a:prstGeom>
        </p:spPr>
      </p:pic>
      <p:sp>
        <p:nvSpPr>
          <p:cNvPr id="17" name="Rectangle 16">
            <a:extLst>
              <a:ext uri="{FF2B5EF4-FFF2-40B4-BE49-F238E27FC236}">
                <a16:creationId xmlns:a16="http://schemas.microsoft.com/office/drawing/2014/main" id="{07289C44-A17E-5943-B8F4-88C476CCEB9E}"/>
              </a:ext>
            </a:extLst>
          </p:cNvPr>
          <p:cNvSpPr/>
          <p:nvPr/>
        </p:nvSpPr>
        <p:spPr>
          <a:xfrm>
            <a:off x="8465652" y="1645921"/>
            <a:ext cx="3357563" cy="1090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1">
            <a:extLst>
              <a:ext uri="{28A0092B-C50C-407E-A947-70E740481C1C}">
                <a14:useLocalDpi xmlns:a14="http://schemas.microsoft.com/office/drawing/2010/main" val="0"/>
              </a:ext>
            </a:extLst>
          </a:blip>
          <a:srcRect t="8113" b="35580"/>
          <a:stretch/>
        </p:blipFill>
        <p:spPr>
          <a:xfrm>
            <a:off x="611506" y="4155760"/>
            <a:ext cx="3354519" cy="1322192"/>
          </a:xfrm>
          <a:prstGeom prst="rect">
            <a:avLst/>
          </a:prstGeom>
        </p:spPr>
      </p:pic>
      <p:pic>
        <p:nvPicPr>
          <p:cNvPr id="25" name="Picture 24">
            <a:extLst>
              <a:ext uri="{FF2B5EF4-FFF2-40B4-BE49-F238E27FC236}">
                <a16:creationId xmlns:a16="http://schemas.microsoft.com/office/drawing/2014/main" id="{8E49B5FE-429C-2E4A-AEC5-4C03DFA8D81F}"/>
              </a:ext>
            </a:extLst>
          </p:cNvPr>
          <p:cNvPicPr>
            <a:picLocks noChangeAspect="1"/>
          </p:cNvPicPr>
          <p:nvPr/>
        </p:nvPicPr>
        <p:blipFill rotWithShape="1">
          <a:blip r:embed="rId12">
            <a:extLst>
              <a:ext uri="{28A0092B-C50C-407E-A947-70E740481C1C}">
                <a14:useLocalDpi xmlns:a14="http://schemas.microsoft.com/office/drawing/2010/main" val="0"/>
              </a:ext>
            </a:extLst>
          </a:blip>
          <a:srcRect l="3519" t="19964" r="6030" b="11844"/>
          <a:stretch/>
        </p:blipFill>
        <p:spPr>
          <a:xfrm>
            <a:off x="8941118" y="1645921"/>
            <a:ext cx="2571751" cy="1090611"/>
          </a:xfrm>
          <a:prstGeom prst="rect">
            <a:avLst/>
          </a:prstGeom>
        </p:spPr>
      </p:pic>
    </p:spTree>
    <p:extLst>
      <p:ext uri="{BB962C8B-B14F-4D97-AF65-F5344CB8AC3E}">
        <p14:creationId xmlns:p14="http://schemas.microsoft.com/office/powerpoint/2010/main" val="503277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6096000" y="1305335"/>
            <a:ext cx="7620000" cy="4000500"/>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838200" y="169068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838200" y="318494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Neural Networks</a:t>
            </a:r>
          </a:p>
        </p:txBody>
      </p:sp>
      <p:sp>
        <p:nvSpPr>
          <p:cNvPr id="7" name="Rectangle 6">
            <a:extLst>
              <a:ext uri="{FF2B5EF4-FFF2-40B4-BE49-F238E27FC236}">
                <a16:creationId xmlns:a16="http://schemas.microsoft.com/office/drawing/2014/main" id="{F886FAA9-ABC2-0D4D-9ED5-D1B321972D21}"/>
              </a:ext>
            </a:extLst>
          </p:cNvPr>
          <p:cNvSpPr/>
          <p:nvPr/>
        </p:nvSpPr>
        <p:spPr>
          <a:xfrm>
            <a:off x="838200" y="393207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838200" y="467920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Tree>
    <p:extLst>
      <p:ext uri="{BB962C8B-B14F-4D97-AF65-F5344CB8AC3E}">
        <p14:creationId xmlns:p14="http://schemas.microsoft.com/office/powerpoint/2010/main" val="235057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2737998866"/>
              </p:ext>
            </p:extLst>
          </p:nvPr>
        </p:nvGraphicFramePr>
        <p:xfrm>
          <a:off x="2801496" y="368511"/>
          <a:ext cx="8096250"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Rectangle 3">
            <a:extLst>
              <a:ext uri="{FF2B5EF4-FFF2-40B4-BE49-F238E27FC236}">
                <a16:creationId xmlns:a16="http://schemas.microsoft.com/office/drawing/2014/main" id="{D7CE2B03-3ADD-5B41-973D-0FB49D4981F5}"/>
              </a:ext>
            </a:extLst>
          </p:cNvPr>
          <p:cNvSpPr>
            <a:spLocks noChangeArrowheads="1"/>
          </p:cNvSpPr>
          <p:nvPr/>
        </p:nvSpPr>
        <p:spPr bwMode="auto">
          <a:xfrm>
            <a:off x="4093697"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4339" name="Rectangle 5">
            <a:extLst>
              <a:ext uri="{FF2B5EF4-FFF2-40B4-BE49-F238E27FC236}">
                <a16:creationId xmlns:a16="http://schemas.microsoft.com/office/drawing/2014/main" id="{204456A1-DE3A-C548-A6A6-D80E52AF644B}"/>
              </a:ext>
            </a:extLst>
          </p:cNvPr>
          <p:cNvSpPr>
            <a:spLocks noChangeArrowheads="1"/>
          </p:cNvSpPr>
          <p:nvPr/>
        </p:nvSpPr>
        <p:spPr bwMode="auto">
          <a:xfrm>
            <a:off x="6772603"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4340" name="Rectangle 6">
            <a:extLst>
              <a:ext uri="{FF2B5EF4-FFF2-40B4-BE49-F238E27FC236}">
                <a16:creationId xmlns:a16="http://schemas.microsoft.com/office/drawing/2014/main" id="{CF829A4C-6CA0-6C45-AD3A-FCE8C760B779}"/>
              </a:ext>
            </a:extLst>
          </p:cNvPr>
          <p:cNvSpPr>
            <a:spLocks noChangeArrowheads="1"/>
          </p:cNvSpPr>
          <p:nvPr/>
        </p:nvSpPr>
        <p:spPr bwMode="auto">
          <a:xfrm>
            <a:off x="7599715" y="870558"/>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4341" name="Straight Arrow Connector 8">
            <a:extLst>
              <a:ext uri="{FF2B5EF4-FFF2-40B4-BE49-F238E27FC236}">
                <a16:creationId xmlns:a16="http://schemas.microsoft.com/office/drawing/2014/main" id="{15BCFF57-79DE-3A48-ABC0-9D684A0A6AF5}"/>
              </a:ext>
            </a:extLst>
          </p:cNvPr>
          <p:cNvCxnSpPr>
            <a:cxnSpLocks noChangeShapeType="1"/>
          </p:cNvCxnSpPr>
          <p:nvPr/>
        </p:nvCxnSpPr>
        <p:spPr bwMode="auto">
          <a:xfrm flipV="1">
            <a:off x="4843790"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2" name="Straight Arrow Connector 9">
            <a:extLst>
              <a:ext uri="{FF2B5EF4-FFF2-40B4-BE49-F238E27FC236}">
                <a16:creationId xmlns:a16="http://schemas.microsoft.com/office/drawing/2014/main" id="{2E14B429-2626-6044-B9DD-648F8A0ABDEE}"/>
              </a:ext>
            </a:extLst>
          </p:cNvPr>
          <p:cNvCxnSpPr>
            <a:cxnSpLocks/>
            <a:stCxn id="14339" idx="0"/>
          </p:cNvCxnSpPr>
          <p:nvPr/>
        </p:nvCxnSpPr>
        <p:spPr bwMode="auto">
          <a:xfrm flipH="1" flipV="1">
            <a:off x="7495907"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3" name="Elbow Connector 13">
            <a:extLst>
              <a:ext uri="{FF2B5EF4-FFF2-40B4-BE49-F238E27FC236}">
                <a16:creationId xmlns:a16="http://schemas.microsoft.com/office/drawing/2014/main" id="{5D12947D-D5B6-AA41-AF4C-4A42E3196BD2}"/>
              </a:ext>
            </a:extLst>
          </p:cNvPr>
          <p:cNvCxnSpPr>
            <a:cxnSpLocks noChangeShapeType="1"/>
            <a:endCxn id="14340" idx="3"/>
          </p:cNvCxnSpPr>
          <p:nvPr/>
        </p:nvCxnSpPr>
        <p:spPr bwMode="auto">
          <a:xfrm rot="16200000" flipV="1">
            <a:off x="8979351" y="1660835"/>
            <a:ext cx="1098352" cy="964406"/>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4" name="Elbow Connector 15">
            <a:extLst>
              <a:ext uri="{FF2B5EF4-FFF2-40B4-BE49-F238E27FC236}">
                <a16:creationId xmlns:a16="http://schemas.microsoft.com/office/drawing/2014/main" id="{3165A76E-9667-8D43-8182-709E34A73173}"/>
              </a:ext>
            </a:extLst>
          </p:cNvPr>
          <p:cNvCxnSpPr>
            <a:cxnSpLocks/>
            <a:stCxn id="14340" idx="1"/>
            <a:endCxn id="15" idx="0"/>
          </p:cNvCxnSpPr>
          <p:nvPr/>
        </p:nvCxnSpPr>
        <p:spPr bwMode="auto">
          <a:xfrm rot="10800000" flipV="1">
            <a:off x="6179895" y="1593862"/>
            <a:ext cx="1419820" cy="776883"/>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Training a Model</a:t>
            </a:r>
          </a:p>
        </p:txBody>
      </p:sp>
      <p:sp>
        <p:nvSpPr>
          <p:cNvPr id="2" name="Rectangle 1">
            <a:extLst>
              <a:ext uri="{FF2B5EF4-FFF2-40B4-BE49-F238E27FC236}">
                <a16:creationId xmlns:a16="http://schemas.microsoft.com/office/drawing/2014/main" id="{BFF2F861-561A-EC44-9498-5FCC908565FA}"/>
              </a:ext>
            </a:extLst>
          </p:cNvPr>
          <p:cNvSpPr>
            <a:spLocks noChangeArrowheads="1"/>
          </p:cNvSpPr>
          <p:nvPr/>
        </p:nvSpPr>
        <p:spPr bwMode="auto">
          <a:xfrm>
            <a:off x="4160669" y="2370745"/>
            <a:ext cx="1295921"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F049772F-3C96-6442-B9AB-A0B37556009F}"/>
              </a:ext>
            </a:extLst>
          </p:cNvPr>
          <p:cNvSpPr>
            <a:spLocks noChangeArrowheads="1"/>
          </p:cNvSpPr>
          <p:nvPr/>
        </p:nvSpPr>
        <p:spPr bwMode="auto">
          <a:xfrm>
            <a:off x="5456590" y="2370745"/>
            <a:ext cx="1446609"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23512F77-8217-C747-A6E4-72E09CA5290F}"/>
              </a:ext>
            </a:extLst>
          </p:cNvPr>
          <p:cNvSpPr txBox="1">
            <a:spLocks noChangeArrowheads="1"/>
          </p:cNvSpPr>
          <p:nvPr/>
        </p:nvSpPr>
        <p:spPr bwMode="auto">
          <a:xfrm>
            <a:off x="4245502" y="2464507"/>
            <a:ext cx="1308563"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Manual Process</a:t>
            </a:r>
          </a:p>
        </p:txBody>
      </p:sp>
      <p:sp>
        <p:nvSpPr>
          <p:cNvPr id="19" name="TextBox 18">
            <a:extLst>
              <a:ext uri="{FF2B5EF4-FFF2-40B4-BE49-F238E27FC236}">
                <a16:creationId xmlns:a16="http://schemas.microsoft.com/office/drawing/2014/main" id="{E0D263CA-21B4-D247-895C-01D2BB73F676}"/>
              </a:ext>
            </a:extLst>
          </p:cNvPr>
          <p:cNvSpPr txBox="1">
            <a:spLocks noChangeArrowheads="1"/>
          </p:cNvSpPr>
          <p:nvPr/>
        </p:nvSpPr>
        <p:spPr bwMode="auto">
          <a:xfrm>
            <a:off x="5583838" y="2464507"/>
            <a:ext cx="93326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
        <p:nvSpPr>
          <p:cNvPr id="16" name="Rectangle 3">
            <a:extLst>
              <a:ext uri="{FF2B5EF4-FFF2-40B4-BE49-F238E27FC236}">
                <a16:creationId xmlns:a16="http://schemas.microsoft.com/office/drawing/2014/main" id="{47D16EC0-2F3F-A14C-A8C9-6645DEF14DE2}"/>
              </a:ext>
            </a:extLst>
          </p:cNvPr>
          <p:cNvSpPr>
            <a:spLocks noChangeArrowheads="1"/>
          </p:cNvSpPr>
          <p:nvPr/>
        </p:nvSpPr>
        <p:spPr bwMode="auto">
          <a:xfrm>
            <a:off x="992863" y="2370746"/>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8" name="Straight Arrow Connector 7">
            <a:extLst>
              <a:ext uri="{FF2B5EF4-FFF2-40B4-BE49-F238E27FC236}">
                <a16:creationId xmlns:a16="http://schemas.microsoft.com/office/drawing/2014/main" id="{8B7F2F2B-9329-084E-A98F-4ED64187ED3F}"/>
              </a:ext>
            </a:extLst>
          </p:cNvPr>
          <p:cNvCxnSpPr>
            <a:cxnSpLocks/>
          </p:cNvCxnSpPr>
          <p:nvPr/>
        </p:nvCxnSpPr>
        <p:spPr bwMode="auto">
          <a:xfrm flipV="1">
            <a:off x="2439472" y="3067261"/>
            <a:ext cx="659680" cy="6697"/>
          </a:xfrm>
          <a:prstGeom prst="straightConnector1">
            <a:avLst/>
          </a:prstGeom>
          <a:noFill/>
          <a:ln w="25400" algn="ctr">
            <a:solidFill>
              <a:srgbClr val="000000"/>
            </a:solidFill>
            <a:round/>
            <a:headEnd/>
            <a:tailEnd type="triangle" w="med" len="med"/>
          </a:ln>
        </p:spPr>
      </p:cxnSp>
      <p:cxnSp>
        <p:nvCxnSpPr>
          <p:cNvPr id="10" name="Elbow Connector 9">
            <a:extLst>
              <a:ext uri="{FF2B5EF4-FFF2-40B4-BE49-F238E27FC236}">
                <a16:creationId xmlns:a16="http://schemas.microsoft.com/office/drawing/2014/main" id="{604EFCC2-79C9-C84E-B2A8-12461374F584}"/>
              </a:ext>
            </a:extLst>
          </p:cNvPr>
          <p:cNvCxnSpPr>
            <a:cxnSpLocks noChangeShapeType="1"/>
            <a:endCxn id="14338" idx="1"/>
          </p:cNvCxnSpPr>
          <p:nvPr/>
        </p:nvCxnSpPr>
        <p:spPr bwMode="auto">
          <a:xfrm rot="16200000" flipH="1">
            <a:off x="2876469" y="4093617"/>
            <a:ext cx="1868537" cy="565919"/>
          </a:xfrm>
          <a:prstGeom prst="bentConnector2">
            <a:avLst/>
          </a:prstGeom>
          <a:noFill/>
          <a:ln w="25400" algn="ctr">
            <a:solidFill>
              <a:srgbClr val="000000"/>
            </a:solidFill>
            <a:round/>
            <a:headEnd/>
            <a:tailEnd type="triangle" w="med" len="med"/>
          </a:ln>
        </p:spPr>
      </p:cxnSp>
      <p:cxnSp>
        <p:nvCxnSpPr>
          <p:cNvPr id="12" name="Straight Arrow Connector 11">
            <a:extLst>
              <a:ext uri="{FF2B5EF4-FFF2-40B4-BE49-F238E27FC236}">
                <a16:creationId xmlns:a16="http://schemas.microsoft.com/office/drawing/2014/main" id="{C0EF4951-3AAC-FD4E-8D91-12B973C5F013}"/>
              </a:ext>
            </a:extLst>
          </p:cNvPr>
          <p:cNvCxnSpPr>
            <a:cxnSpLocks noChangeShapeType="1"/>
          </p:cNvCxnSpPr>
          <p:nvPr/>
        </p:nvCxnSpPr>
        <p:spPr bwMode="auto">
          <a:xfrm>
            <a:off x="5632951" y="5317542"/>
            <a:ext cx="1055936" cy="0"/>
          </a:xfrm>
          <a:prstGeom prst="straightConnector1">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1920372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3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3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p:bldP spid="14340" grpId="0" animBg="1"/>
      <p:bldP spid="2" grpId="0" animBg="1"/>
      <p:bldP spid="15" grpId="0" animBg="1"/>
      <p:bldP spid="7" grpId="0"/>
      <p:bldP spid="19"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649726314"/>
              </p:ext>
            </p:extLst>
          </p:nvPr>
        </p:nvGraphicFramePr>
        <p:xfrm>
          <a:off x="2481732" y="408706"/>
          <a:ext cx="8905875"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362" name="Rectangle 3">
            <a:extLst>
              <a:ext uri="{FF2B5EF4-FFF2-40B4-BE49-F238E27FC236}">
                <a16:creationId xmlns:a16="http://schemas.microsoft.com/office/drawing/2014/main" id="{A0FFAED9-C22F-3C4B-9E53-41BFAFFB464F}"/>
              </a:ext>
            </a:extLst>
          </p:cNvPr>
          <p:cNvSpPr>
            <a:spLocks noChangeArrowheads="1"/>
          </p:cNvSpPr>
          <p:nvPr/>
        </p:nvSpPr>
        <p:spPr bwMode="auto">
          <a:xfrm>
            <a:off x="4106414"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5363" name="Rectangle 5">
            <a:extLst>
              <a:ext uri="{FF2B5EF4-FFF2-40B4-BE49-F238E27FC236}">
                <a16:creationId xmlns:a16="http://schemas.microsoft.com/office/drawing/2014/main" id="{03FDB8DE-BDAA-0A4C-ADAD-AAB72F50E2B8}"/>
              </a:ext>
            </a:extLst>
          </p:cNvPr>
          <p:cNvSpPr>
            <a:spLocks noChangeArrowheads="1"/>
          </p:cNvSpPr>
          <p:nvPr/>
        </p:nvSpPr>
        <p:spPr bwMode="auto">
          <a:xfrm>
            <a:off x="6785320"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5364" name="Rectangle 6">
            <a:extLst>
              <a:ext uri="{FF2B5EF4-FFF2-40B4-BE49-F238E27FC236}">
                <a16:creationId xmlns:a16="http://schemas.microsoft.com/office/drawing/2014/main" id="{B9CEAC1C-C722-364C-90E8-E87A58D1434E}"/>
              </a:ext>
            </a:extLst>
          </p:cNvPr>
          <p:cNvSpPr>
            <a:spLocks noChangeArrowheads="1"/>
          </p:cNvSpPr>
          <p:nvPr/>
        </p:nvSpPr>
        <p:spPr bwMode="auto">
          <a:xfrm>
            <a:off x="7612432" y="910753"/>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5365" name="Straight Arrow Connector 8">
            <a:extLst>
              <a:ext uri="{FF2B5EF4-FFF2-40B4-BE49-F238E27FC236}">
                <a16:creationId xmlns:a16="http://schemas.microsoft.com/office/drawing/2014/main" id="{66E7E443-A7DC-9D48-B6A1-E816E4BCD13D}"/>
              </a:ext>
            </a:extLst>
          </p:cNvPr>
          <p:cNvCxnSpPr>
            <a:cxnSpLocks noChangeShapeType="1"/>
          </p:cNvCxnSpPr>
          <p:nvPr/>
        </p:nvCxnSpPr>
        <p:spPr bwMode="auto">
          <a:xfrm flipV="1">
            <a:off x="4928838"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6" name="Straight Arrow Connector 9">
            <a:extLst>
              <a:ext uri="{FF2B5EF4-FFF2-40B4-BE49-F238E27FC236}">
                <a16:creationId xmlns:a16="http://schemas.microsoft.com/office/drawing/2014/main" id="{BEFC6E52-375E-F74A-B7FF-F004ED28FA69}"/>
              </a:ext>
            </a:extLst>
          </p:cNvPr>
          <p:cNvCxnSpPr>
            <a:cxnSpLocks/>
            <a:stCxn id="15363" idx="0"/>
          </p:cNvCxnSpPr>
          <p:nvPr/>
        </p:nvCxnSpPr>
        <p:spPr bwMode="auto">
          <a:xfrm flipV="1">
            <a:off x="7580955"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7" name="Elbow Connector 13">
            <a:extLst>
              <a:ext uri="{FF2B5EF4-FFF2-40B4-BE49-F238E27FC236}">
                <a16:creationId xmlns:a16="http://schemas.microsoft.com/office/drawing/2014/main" id="{B4C0962A-9D67-7642-9A3A-4E75798E9791}"/>
              </a:ext>
            </a:extLst>
          </p:cNvPr>
          <p:cNvCxnSpPr>
            <a:cxnSpLocks noChangeShapeType="1"/>
            <a:endCxn id="15364" idx="3"/>
          </p:cNvCxnSpPr>
          <p:nvPr/>
        </p:nvCxnSpPr>
        <p:spPr bwMode="auto">
          <a:xfrm rot="16200000" flipV="1">
            <a:off x="9073107" y="1764654"/>
            <a:ext cx="1153269" cy="892077"/>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8" name="Elbow Connector 15">
            <a:extLst>
              <a:ext uri="{FF2B5EF4-FFF2-40B4-BE49-F238E27FC236}">
                <a16:creationId xmlns:a16="http://schemas.microsoft.com/office/drawing/2014/main" id="{91D9B2B4-1E06-9647-8E1E-1A19BC737393}"/>
              </a:ext>
            </a:extLst>
          </p:cNvPr>
          <p:cNvCxnSpPr>
            <a:cxnSpLocks/>
            <a:stCxn id="15364" idx="1"/>
            <a:endCxn id="15" idx="0"/>
          </p:cNvCxnSpPr>
          <p:nvPr/>
        </p:nvCxnSpPr>
        <p:spPr bwMode="auto">
          <a:xfrm rot="10800000" flipV="1">
            <a:off x="6264942" y="1634058"/>
            <a:ext cx="1347490" cy="776882"/>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Machine Learning</a:t>
            </a:r>
          </a:p>
        </p:txBody>
      </p:sp>
      <p:sp>
        <p:nvSpPr>
          <p:cNvPr id="2" name="Rectangle 1">
            <a:extLst>
              <a:ext uri="{FF2B5EF4-FFF2-40B4-BE49-F238E27FC236}">
                <a16:creationId xmlns:a16="http://schemas.microsoft.com/office/drawing/2014/main" id="{E15D6E19-5E91-8043-9B24-7EA8B8B2F9BE}"/>
              </a:ext>
            </a:extLst>
          </p:cNvPr>
          <p:cNvSpPr>
            <a:spLocks noChangeArrowheads="1"/>
          </p:cNvSpPr>
          <p:nvPr/>
        </p:nvSpPr>
        <p:spPr bwMode="auto">
          <a:xfrm>
            <a:off x="4048401" y="2410940"/>
            <a:ext cx="1425513"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7A1F17EF-3776-C94B-A3F9-099AFBC054AC}"/>
              </a:ext>
            </a:extLst>
          </p:cNvPr>
          <p:cNvSpPr>
            <a:spLocks noChangeArrowheads="1"/>
          </p:cNvSpPr>
          <p:nvPr/>
        </p:nvSpPr>
        <p:spPr bwMode="auto">
          <a:xfrm>
            <a:off x="5469307" y="2410940"/>
            <a:ext cx="1591270"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E98EFCF7-06D0-724A-BB27-E4E52DA35059}"/>
              </a:ext>
            </a:extLst>
          </p:cNvPr>
          <p:cNvSpPr txBox="1">
            <a:spLocks noChangeArrowheads="1"/>
          </p:cNvSpPr>
          <p:nvPr/>
        </p:nvSpPr>
        <p:spPr bwMode="auto">
          <a:xfrm>
            <a:off x="4092846" y="2504702"/>
            <a:ext cx="143941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Manual Process</a:t>
            </a:r>
          </a:p>
        </p:txBody>
      </p:sp>
      <p:sp>
        <p:nvSpPr>
          <p:cNvPr id="19" name="TextBox 18">
            <a:extLst>
              <a:ext uri="{FF2B5EF4-FFF2-40B4-BE49-F238E27FC236}">
                <a16:creationId xmlns:a16="http://schemas.microsoft.com/office/drawing/2014/main" id="{006BA983-058C-C24A-85B9-98E10BC7D85F}"/>
              </a:ext>
            </a:extLst>
          </p:cNvPr>
          <p:cNvSpPr txBox="1">
            <a:spLocks noChangeArrowheads="1"/>
          </p:cNvSpPr>
          <p:nvPr/>
        </p:nvSpPr>
        <p:spPr bwMode="auto">
          <a:xfrm>
            <a:off x="5622222"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The Magic</a:t>
            </a:r>
          </a:p>
        </p:txBody>
      </p:sp>
      <p:sp>
        <p:nvSpPr>
          <p:cNvPr id="15374" name="Rectangle 3">
            <a:extLst>
              <a:ext uri="{FF2B5EF4-FFF2-40B4-BE49-F238E27FC236}">
                <a16:creationId xmlns:a16="http://schemas.microsoft.com/office/drawing/2014/main" id="{30B26F2A-FD03-C54C-A0B4-F5B0B0528077}"/>
              </a:ext>
            </a:extLst>
          </p:cNvPr>
          <p:cNvSpPr>
            <a:spLocks noChangeArrowheads="1"/>
          </p:cNvSpPr>
          <p:nvPr/>
        </p:nvSpPr>
        <p:spPr bwMode="auto">
          <a:xfrm>
            <a:off x="436081" y="2437729"/>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15375" name="Straight Arrow Connector 7">
            <a:extLst>
              <a:ext uri="{FF2B5EF4-FFF2-40B4-BE49-F238E27FC236}">
                <a16:creationId xmlns:a16="http://schemas.microsoft.com/office/drawing/2014/main" id="{2571E54F-1A30-EE40-BEDD-FD6167597A2A}"/>
              </a:ext>
            </a:extLst>
          </p:cNvPr>
          <p:cNvCxnSpPr>
            <a:cxnSpLocks/>
          </p:cNvCxnSpPr>
          <p:nvPr/>
        </p:nvCxnSpPr>
        <p:spPr bwMode="auto">
          <a:xfrm flipV="1">
            <a:off x="2094474" y="3147640"/>
            <a:ext cx="725648" cy="6697"/>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6" name="Elbow Connector 9">
            <a:extLst>
              <a:ext uri="{FF2B5EF4-FFF2-40B4-BE49-F238E27FC236}">
                <a16:creationId xmlns:a16="http://schemas.microsoft.com/office/drawing/2014/main" id="{92835A9B-A345-0740-BB4A-5E008E0AD115}"/>
              </a:ext>
            </a:extLst>
          </p:cNvPr>
          <p:cNvCxnSpPr>
            <a:cxnSpLocks noChangeShapeType="1"/>
            <a:endCxn id="15362" idx="1"/>
          </p:cNvCxnSpPr>
          <p:nvPr/>
        </p:nvCxnSpPr>
        <p:spPr bwMode="auto">
          <a:xfrm rot="16200000" flipH="1">
            <a:off x="2878638" y="4123264"/>
            <a:ext cx="1961964" cy="493588"/>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7" name="Straight Arrow Connector 11">
            <a:extLst>
              <a:ext uri="{FF2B5EF4-FFF2-40B4-BE49-F238E27FC236}">
                <a16:creationId xmlns:a16="http://schemas.microsoft.com/office/drawing/2014/main" id="{91E2A7F8-AED7-C845-B227-11A7AA2BFF9D}"/>
              </a:ext>
            </a:extLst>
          </p:cNvPr>
          <p:cNvCxnSpPr>
            <a:cxnSpLocks noChangeShapeType="1"/>
          </p:cNvCxnSpPr>
          <p:nvPr/>
        </p:nvCxnSpPr>
        <p:spPr bwMode="auto">
          <a:xfrm>
            <a:off x="5665202" y="5357737"/>
            <a:ext cx="1161530" cy="0"/>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1">
            <a:extLst>
              <a:ext uri="{FF2B5EF4-FFF2-40B4-BE49-F238E27FC236}">
                <a16:creationId xmlns:a16="http://schemas.microsoft.com/office/drawing/2014/main" id="{179D8BF0-F45E-D041-8F6C-EDC0044D7641}"/>
              </a:ext>
            </a:extLst>
          </p:cNvPr>
          <p:cNvSpPr txBox="1">
            <a:spLocks noChangeArrowheads="1"/>
          </p:cNvSpPr>
          <p:nvPr/>
        </p:nvSpPr>
        <p:spPr bwMode="auto">
          <a:xfrm>
            <a:off x="1166812" y="474390"/>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Deep Learning</a:t>
            </a:r>
          </a:p>
        </p:txBody>
      </p:sp>
      <p:sp>
        <p:nvSpPr>
          <p:cNvPr id="21" name="Rectangle 20">
            <a:extLst>
              <a:ext uri="{FF2B5EF4-FFF2-40B4-BE49-F238E27FC236}">
                <a16:creationId xmlns:a16="http://schemas.microsoft.com/office/drawing/2014/main" id="{114BEBD8-0C25-E54F-A5DF-97392F6F1B14}"/>
              </a:ext>
            </a:extLst>
          </p:cNvPr>
          <p:cNvSpPr>
            <a:spLocks noChangeArrowheads="1"/>
          </p:cNvSpPr>
          <p:nvPr/>
        </p:nvSpPr>
        <p:spPr bwMode="auto">
          <a:xfrm>
            <a:off x="4043961" y="2404243"/>
            <a:ext cx="3016616"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22" name="TextBox 21">
            <a:extLst>
              <a:ext uri="{FF2B5EF4-FFF2-40B4-BE49-F238E27FC236}">
                <a16:creationId xmlns:a16="http://schemas.microsoft.com/office/drawing/2014/main" id="{20E57201-0C16-2148-AB67-886B3C877C3E}"/>
              </a:ext>
            </a:extLst>
          </p:cNvPr>
          <p:cNvSpPr txBox="1">
            <a:spLocks noChangeArrowheads="1"/>
          </p:cNvSpPr>
          <p:nvPr/>
        </p:nvSpPr>
        <p:spPr bwMode="auto">
          <a:xfrm>
            <a:off x="5001609"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Tree>
    <p:extLst>
      <p:ext uri="{BB962C8B-B14F-4D97-AF65-F5344CB8AC3E}">
        <p14:creationId xmlns:p14="http://schemas.microsoft.com/office/powerpoint/2010/main" val="2269661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15" grpId="0" animBg="1"/>
      <p:bldP spid="7" grpId="0"/>
      <p:bldP spid="19" grpId="0"/>
      <p:bldP spid="20" grpId="0"/>
      <p:bldP spid="21" grpId="0" animBg="1"/>
      <p:bldP spid="22" grpId="0"/>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10020</TotalTime>
  <Words>1252</Words>
  <Application>Microsoft Macintosh PowerPoint</Application>
  <PresentationFormat>Widescreen</PresentationFormat>
  <Paragraphs>248</Paragraphs>
  <Slides>37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Arial Black</vt:lpstr>
      <vt:lpstr>Calibri</vt:lpstr>
      <vt:lpstr>Franklin Gothic Book</vt:lpstr>
      <vt:lpstr>Franklin Gothic Demi</vt:lpstr>
      <vt:lpstr>Franklin Gothic Medium Cond</vt:lpstr>
      <vt:lpstr>Gill Sans</vt:lpstr>
      <vt:lpstr>M Avenir Medium</vt:lpstr>
      <vt:lpstr>Wingdings</vt:lpstr>
      <vt:lpstr>MGNC_PPT_FINAL</vt:lpstr>
      <vt:lpstr>PowerPoint Presentation</vt:lpstr>
      <vt:lpstr>CIMON – IBM AI in space</vt:lpstr>
      <vt:lpstr>What is Artificial Intelligence?</vt:lpstr>
      <vt:lpstr>Challenges &amp; Weaknesses of AI</vt:lpstr>
      <vt:lpstr>Are these the same?</vt:lpstr>
      <vt:lpstr>What is it being used for?</vt:lpstr>
      <vt:lpstr>Key Terms</vt:lpstr>
      <vt:lpstr>PowerPoint Presentation</vt:lpstr>
      <vt:lpstr>PowerPoint Presentation</vt:lpstr>
      <vt:lpstr>Machine Learning</vt:lpstr>
      <vt:lpstr>PowerPoint Presentation</vt:lpstr>
      <vt:lpstr>PowerPoint Presentation</vt:lpstr>
      <vt:lpstr>Server-Side</vt:lpstr>
      <vt:lpstr>Required ML Skills for Developers</vt:lpstr>
      <vt:lpstr>Prepare for Ambiguity</vt:lpstr>
      <vt:lpstr>Machine Learning Frameworks</vt:lpstr>
      <vt:lpstr>Some Server-Side Machine Learning Cloud Providers</vt:lpstr>
      <vt:lpstr>Not All ML Tools are Easy</vt:lpstr>
      <vt:lpstr>Starting with Azure Cognitive Services</vt:lpstr>
      <vt:lpstr>Custom Vision</vt:lpstr>
      <vt:lpstr>PowerPoint Presentation</vt:lpstr>
      <vt:lpstr>PowerPoint Presentation</vt:lpstr>
      <vt:lpstr>PowerPoint Presentation</vt:lpstr>
      <vt:lpstr>PowerPoint Presentation</vt:lpstr>
      <vt:lpstr>Conversational UIs - Text</vt:lpstr>
      <vt:lpstr>When to use language understanding?</vt:lpstr>
      <vt:lpstr>Simple Model Using Azure Luis</vt:lpstr>
      <vt:lpstr>Key Concepts</vt:lpstr>
      <vt:lpstr>LUIS Model Development</vt:lpstr>
      <vt:lpstr>Bots and natural language</vt:lpstr>
      <vt:lpstr>PowerPoint Presentation</vt:lpstr>
      <vt:lpstr>PowerPoint Presentation</vt:lpstr>
      <vt:lpstr>Communicating with LUIS</vt:lpstr>
      <vt:lpstr>Expanding Our Simple Model</vt:lpstr>
      <vt:lpstr>Outside of Our Custom App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24</cp:revision>
  <dcterms:created xsi:type="dcterms:W3CDTF">1601-01-01T00:00:00Z</dcterms:created>
  <dcterms:modified xsi:type="dcterms:W3CDTF">2019-11-15T23:51:48Z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